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78" r:id="rId3"/>
    <p:sldId id="279" r:id="rId4"/>
    <p:sldId id="309" r:id="rId5"/>
    <p:sldId id="313" r:id="rId6"/>
    <p:sldId id="326" r:id="rId7"/>
    <p:sldId id="315" r:id="rId8"/>
    <p:sldId id="310" r:id="rId9"/>
    <p:sldId id="316" r:id="rId10"/>
    <p:sldId id="311" r:id="rId11"/>
    <p:sldId id="303" r:id="rId12"/>
    <p:sldId id="329" r:id="rId13"/>
    <p:sldId id="266" r:id="rId14"/>
    <p:sldId id="267" r:id="rId15"/>
    <p:sldId id="268" r:id="rId16"/>
    <p:sldId id="330" r:id="rId17"/>
    <p:sldId id="271" r:id="rId18"/>
    <p:sldId id="319" r:id="rId19"/>
    <p:sldId id="272" r:id="rId20"/>
    <p:sldId id="274" r:id="rId21"/>
    <p:sldId id="276" r:id="rId22"/>
    <p:sldId id="277" r:id="rId23"/>
    <p:sldId id="320" r:id="rId24"/>
    <p:sldId id="292" r:id="rId25"/>
    <p:sldId id="293" r:id="rId26"/>
    <p:sldId id="322" r:id="rId27"/>
    <p:sldId id="323" r:id="rId28"/>
    <p:sldId id="324" r:id="rId29"/>
    <p:sldId id="325" r:id="rId30"/>
    <p:sldId id="328"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7" d="100"/>
          <a:sy n="77" d="100"/>
        </p:scale>
        <p:origin x="498"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29566D63-5AA8-4078-9209-775E46D2BE8C}" type="datetimeFigureOut">
              <a:rPr lang="en-US" smtClean="0"/>
              <a:t>2/26/2018</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5A580E71-C322-4975-8FC4-119BB377E3CA}" type="slidenum">
              <a:rPr lang="en-US" smtClean="0"/>
              <a:t>‹#›</a:t>
            </a:fld>
            <a:endParaRPr lang="en-US"/>
          </a:p>
        </p:txBody>
      </p:sp>
    </p:spTree>
    <p:extLst>
      <p:ext uri="{BB962C8B-B14F-4D97-AF65-F5344CB8AC3E}">
        <p14:creationId xmlns:p14="http://schemas.microsoft.com/office/powerpoint/2010/main" val="3566663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566D63-5AA8-4078-9209-775E46D2BE8C}" type="datetimeFigureOut">
              <a:rPr lang="en-US" smtClean="0"/>
              <a:t>2/26/2018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80E71-C322-4975-8FC4-119BB377E3CA}" type="slidenum">
              <a:rPr lang="en-US" smtClean="0"/>
              <a:t>‹#›</a:t>
            </a:fld>
            <a:endParaRPr lang="en-US"/>
          </a:p>
        </p:txBody>
      </p:sp>
    </p:spTree>
    <p:extLst>
      <p:ext uri="{BB962C8B-B14F-4D97-AF65-F5344CB8AC3E}">
        <p14:creationId xmlns:p14="http://schemas.microsoft.com/office/powerpoint/2010/main" val="396214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29566D63-5AA8-4078-9209-775E46D2BE8C}" type="datetimeFigureOut">
              <a:rPr lang="en-US" smtClean="0"/>
              <a:t>2/26/2018</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5A580E71-C322-4975-8FC4-119BB377E3CA}" type="slidenum">
              <a:rPr lang="en-US" smtClean="0"/>
              <a:t>‹#›</a:t>
            </a:fld>
            <a:endParaRPr lang="en-US"/>
          </a:p>
        </p:txBody>
      </p:sp>
    </p:spTree>
    <p:extLst>
      <p:ext uri="{BB962C8B-B14F-4D97-AF65-F5344CB8AC3E}">
        <p14:creationId xmlns:p14="http://schemas.microsoft.com/office/powerpoint/2010/main" val="358476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566D63-5AA8-4078-9209-775E46D2BE8C}" type="datetimeFigureOut">
              <a:rPr lang="en-US" smtClean="0"/>
              <a:t>2/26/2018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5A580E71-C322-4975-8FC4-119BB377E3CA}" type="slidenum">
              <a:rPr lang="en-US" smtClean="0"/>
              <a:t>‹#›</a:t>
            </a:fld>
            <a:endParaRPr lang="en-US"/>
          </a:p>
        </p:txBody>
      </p:sp>
    </p:spTree>
    <p:extLst>
      <p:ext uri="{BB962C8B-B14F-4D97-AF65-F5344CB8AC3E}">
        <p14:creationId xmlns:p14="http://schemas.microsoft.com/office/powerpoint/2010/main" val="2775562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29566D63-5AA8-4078-9209-775E46D2BE8C}" type="datetimeFigureOut">
              <a:rPr lang="en-US" smtClean="0"/>
              <a:t>2/26/2018</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5A580E71-C322-4975-8FC4-119BB377E3CA}" type="slidenum">
              <a:rPr lang="en-US" smtClean="0"/>
              <a:t>‹#›</a:t>
            </a:fld>
            <a:endParaRPr lang="en-US"/>
          </a:p>
        </p:txBody>
      </p:sp>
    </p:spTree>
    <p:extLst>
      <p:ext uri="{BB962C8B-B14F-4D97-AF65-F5344CB8AC3E}">
        <p14:creationId xmlns:p14="http://schemas.microsoft.com/office/powerpoint/2010/main" val="2271276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9566D63-5AA8-4078-9209-775E46D2BE8C}" type="datetimeFigureOut">
              <a:rPr lang="en-US" smtClean="0"/>
              <a:t>2/26/2018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80E71-C322-4975-8FC4-119BB377E3CA}" type="slidenum">
              <a:rPr lang="en-US" smtClean="0"/>
              <a:t>‹#›</a:t>
            </a:fld>
            <a:endParaRPr lang="en-US"/>
          </a:p>
        </p:txBody>
      </p:sp>
    </p:spTree>
    <p:extLst>
      <p:ext uri="{BB962C8B-B14F-4D97-AF65-F5344CB8AC3E}">
        <p14:creationId xmlns:p14="http://schemas.microsoft.com/office/powerpoint/2010/main" val="3538258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9566D63-5AA8-4078-9209-775E46D2BE8C}" type="datetimeFigureOut">
              <a:rPr lang="en-US" smtClean="0"/>
              <a:t>2/26/2018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580E71-C322-4975-8FC4-119BB377E3CA}" type="slidenum">
              <a:rPr lang="en-US" smtClean="0"/>
              <a:t>‹#›</a:t>
            </a:fld>
            <a:endParaRPr lang="en-US"/>
          </a:p>
        </p:txBody>
      </p:sp>
    </p:spTree>
    <p:extLst>
      <p:ext uri="{BB962C8B-B14F-4D97-AF65-F5344CB8AC3E}">
        <p14:creationId xmlns:p14="http://schemas.microsoft.com/office/powerpoint/2010/main" val="1781341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9566D63-5AA8-4078-9209-775E46D2BE8C}" type="datetimeFigureOut">
              <a:rPr lang="en-US" smtClean="0"/>
              <a:t>2/26/2018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580E71-C322-4975-8FC4-119BB377E3CA}" type="slidenum">
              <a:rPr lang="en-US" smtClean="0"/>
              <a:t>‹#›</a:t>
            </a:fld>
            <a:endParaRPr lang="en-US"/>
          </a:p>
        </p:txBody>
      </p:sp>
    </p:spTree>
    <p:extLst>
      <p:ext uri="{BB962C8B-B14F-4D97-AF65-F5344CB8AC3E}">
        <p14:creationId xmlns:p14="http://schemas.microsoft.com/office/powerpoint/2010/main" val="1638403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566D63-5AA8-4078-9209-775E46D2BE8C}" type="datetimeFigureOut">
              <a:rPr lang="en-US" smtClean="0"/>
              <a:t>2/26/2018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580E71-C322-4975-8FC4-119BB377E3CA}" type="slidenum">
              <a:rPr lang="en-US" smtClean="0"/>
              <a:t>‹#›</a:t>
            </a:fld>
            <a:endParaRPr lang="en-US"/>
          </a:p>
        </p:txBody>
      </p:sp>
    </p:spTree>
    <p:extLst>
      <p:ext uri="{BB962C8B-B14F-4D97-AF65-F5344CB8AC3E}">
        <p14:creationId xmlns:p14="http://schemas.microsoft.com/office/powerpoint/2010/main" val="1292154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29566D63-5AA8-4078-9209-775E46D2BE8C}" type="datetimeFigureOut">
              <a:rPr lang="en-US" smtClean="0"/>
              <a:t>2/26/2018</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5A580E71-C322-4975-8FC4-119BB377E3CA}" type="slidenum">
              <a:rPr lang="en-US" smtClean="0"/>
              <a:t>‹#›</a:t>
            </a:fld>
            <a:endParaRPr lang="en-US"/>
          </a:p>
        </p:txBody>
      </p:sp>
    </p:spTree>
    <p:extLst>
      <p:ext uri="{BB962C8B-B14F-4D97-AF65-F5344CB8AC3E}">
        <p14:creationId xmlns:p14="http://schemas.microsoft.com/office/powerpoint/2010/main" val="182506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566D63-5AA8-4078-9209-775E46D2BE8C}" type="datetimeFigureOut">
              <a:rPr lang="en-US" smtClean="0"/>
              <a:t>2/26/2018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80E71-C322-4975-8FC4-119BB377E3CA}" type="slidenum">
              <a:rPr lang="en-US" smtClean="0"/>
              <a:t>‹#›</a:t>
            </a:fld>
            <a:endParaRPr lang="en-US"/>
          </a:p>
        </p:txBody>
      </p:sp>
    </p:spTree>
    <p:extLst>
      <p:ext uri="{BB962C8B-B14F-4D97-AF65-F5344CB8AC3E}">
        <p14:creationId xmlns:p14="http://schemas.microsoft.com/office/powerpoint/2010/main" val="441314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29566D63-5AA8-4078-9209-775E46D2BE8C}" type="datetimeFigureOut">
              <a:rPr lang="en-US" smtClean="0"/>
              <a:t>2/26/2018</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5A580E71-C322-4975-8FC4-119BB377E3CA}"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613801880"/>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Human Immunodeficiency </a:t>
            </a:r>
            <a:br>
              <a:rPr lang="en-US" dirty="0" smtClean="0"/>
            </a:br>
            <a:r>
              <a:rPr lang="en-US" dirty="0" smtClean="0"/>
              <a:t>virus</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818580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6220" y="1107584"/>
            <a:ext cx="7954085" cy="4216539"/>
          </a:xfrm>
          <a:prstGeom prst="rect">
            <a:avLst/>
          </a:prstGeom>
        </p:spPr>
        <p:txBody>
          <a:bodyPr wrap="square">
            <a:spAutoFit/>
          </a:bodyPr>
          <a:lstStyle/>
          <a:p>
            <a:r>
              <a:rPr lang="en-US" sz="2800" b="1" dirty="0" smtClean="0">
                <a:latin typeface="Times New Roman" panose="02020603050405020304" pitchFamily="18" charset="0"/>
                <a:cs typeface="Times New Roman" panose="02020603050405020304" pitchFamily="18" charset="0"/>
              </a:rPr>
              <a:t>Tropism</a:t>
            </a:r>
          </a:p>
          <a:p>
            <a:endParaRPr lang="en-US" sz="2400" b="1"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M- </a:t>
            </a:r>
            <a:r>
              <a:rPr lang="en-US" sz="2400" dirty="0">
                <a:latin typeface="Times New Roman" panose="02020603050405020304" pitchFamily="18" charset="0"/>
                <a:cs typeface="Times New Roman" panose="02020603050405020304" pitchFamily="18" charset="0"/>
              </a:rPr>
              <a:t>tropic strains of the virus predominates early in infection and its </a:t>
            </a:r>
            <a:r>
              <a:rPr lang="en-US" sz="2400" dirty="0" smtClean="0">
                <a:latin typeface="Times New Roman" panose="02020603050405020304" pitchFamily="18" charset="0"/>
                <a:cs typeface="Times New Roman" panose="02020603050405020304" pitchFamily="18" charset="0"/>
              </a:rPr>
              <a:t>believed  </a:t>
            </a:r>
            <a:r>
              <a:rPr lang="en-US" sz="2400" dirty="0">
                <a:latin typeface="Times New Roman" panose="02020603050405020304" pitchFamily="18" charset="0"/>
                <a:cs typeface="Times New Roman" panose="02020603050405020304" pitchFamily="18" charset="0"/>
              </a:rPr>
              <a:t>that macrophages and monocytes serves as major reservoir for HIV in the body, unlike the CD4+ T cells , the monocyte is relatively resistant to the cytopathic effect of HIV.</a:t>
            </a:r>
          </a:p>
          <a:p>
            <a:endParaRPr lang="en-US"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23404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18952" y="624468"/>
            <a:ext cx="8473985" cy="6370975"/>
          </a:xfrm>
          <a:prstGeom prst="rect">
            <a:avLst/>
          </a:prstGeom>
        </p:spPr>
        <p:txBody>
          <a:bodyPr wrap="square">
            <a:spAutoFit/>
          </a:bodyPr>
          <a:lstStyle/>
          <a:p>
            <a:r>
              <a:rPr lang="en-US" sz="2400" b="1" dirty="0" smtClean="0">
                <a:latin typeface="Times New Roman" panose="02020603050405020304" pitchFamily="18" charset="0"/>
                <a:cs typeface="Times New Roman" panose="02020603050405020304" pitchFamily="18" charset="0"/>
              </a:rPr>
              <a:t>Transmission and Epidemiology</a:t>
            </a:r>
          </a:p>
          <a:p>
            <a:endParaRPr lang="en-US" sz="24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sexual contact .</a:t>
            </a: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Transfer of contaminated blood or blood products, I.V drugs.</a:t>
            </a: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Perinatal transmission </a:t>
            </a:r>
          </a:p>
          <a:p>
            <a:pPr marL="1257300" lvl="2"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across placenta</a:t>
            </a:r>
          </a:p>
          <a:p>
            <a:pPr marL="1257300" lvl="2"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at birth 50%</a:t>
            </a:r>
          </a:p>
          <a:p>
            <a:pPr marL="1257300" lvl="2"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breast feeding</a:t>
            </a:r>
          </a:p>
          <a:p>
            <a:pPr marL="342900" indent="-342900">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Patients with </a:t>
            </a:r>
            <a:r>
              <a:rPr lang="en-US" sz="2400" dirty="0" err="1" smtClean="0">
                <a:latin typeface="Times New Roman" panose="02020603050405020304" pitchFamily="18" charset="0"/>
                <a:cs typeface="Times New Roman" panose="02020603050405020304" pitchFamily="18" charset="0"/>
              </a:rPr>
              <a:t>sextually</a:t>
            </a:r>
            <a:r>
              <a:rPr lang="en-US" sz="2400" dirty="0" smtClean="0">
                <a:latin typeface="Times New Roman" panose="02020603050405020304" pitchFamily="18" charset="0"/>
                <a:cs typeface="Times New Roman" panose="02020603050405020304" pitchFamily="18" charset="0"/>
              </a:rPr>
              <a:t> transmitted disease at higher risk.</a:t>
            </a: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Screening of donated blood for HIV antibodies greatly reduce the HIV transmission.</a:t>
            </a: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Blood banks now test for presence of p24 antigen.</a:t>
            </a:r>
          </a:p>
          <a:p>
            <a:pPr marL="285750" indent="-28575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67116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43199" y="1677157"/>
            <a:ext cx="4105611" cy="3416320"/>
          </a:xfrm>
          <a:prstGeom prst="rect">
            <a:avLst/>
          </a:prstGeom>
          <a:noFill/>
        </p:spPr>
        <p:txBody>
          <a:bodyPr wrap="none" lIns="91440" tIns="45720" rIns="91440" bIns="45720">
            <a:spAutoFit/>
          </a:bodyPr>
          <a:lstStyle/>
          <a:p>
            <a:pPr algn="ctr"/>
            <a:r>
              <a:rPr lang="en-US" sz="5400" b="0" cap="none" spc="0" dirty="0" smtClean="0">
                <a:ln w="0"/>
                <a:solidFill>
                  <a:schemeClr val="accent1"/>
                </a:solidFill>
                <a:effectLst>
                  <a:outerShdw blurRad="38100" dist="25400" dir="5400000" algn="ctr" rotWithShape="0">
                    <a:srgbClr val="6E747A">
                      <a:alpha val="43000"/>
                    </a:srgbClr>
                  </a:outerShdw>
                </a:effectLst>
              </a:rPr>
              <a:t>Clinical stages</a:t>
            </a:r>
          </a:p>
          <a:p>
            <a:pPr algn="ctr"/>
            <a:r>
              <a:rPr lang="en-US" sz="5400" dirty="0" smtClean="0">
                <a:ln w="0"/>
                <a:solidFill>
                  <a:schemeClr val="accent1"/>
                </a:solidFill>
                <a:effectLst>
                  <a:outerShdw blurRad="38100" dist="25400" dir="5400000" algn="ctr" rotWithShape="0">
                    <a:srgbClr val="6E747A">
                      <a:alpha val="43000"/>
                    </a:srgbClr>
                  </a:outerShdw>
                </a:effectLst>
              </a:rPr>
              <a:t>1.Acute</a:t>
            </a:r>
          </a:p>
          <a:p>
            <a:pPr algn="ctr"/>
            <a:r>
              <a:rPr lang="en-US" sz="5400" b="0" cap="none" spc="0" dirty="0" smtClean="0">
                <a:ln w="0"/>
                <a:solidFill>
                  <a:schemeClr val="accent1"/>
                </a:solidFill>
                <a:effectLst>
                  <a:outerShdw blurRad="38100" dist="25400" dir="5400000" algn="ctr" rotWithShape="0">
                    <a:srgbClr val="6E747A">
                      <a:alpha val="43000"/>
                    </a:srgbClr>
                  </a:outerShdw>
                </a:effectLst>
              </a:rPr>
              <a:t>2.Latent</a:t>
            </a:r>
          </a:p>
          <a:p>
            <a:pPr algn="ctr"/>
            <a:r>
              <a:rPr lang="en-US" sz="5400" dirty="0" smtClean="0">
                <a:ln w="0"/>
                <a:solidFill>
                  <a:schemeClr val="accent1"/>
                </a:solidFill>
                <a:effectLst>
                  <a:outerShdw blurRad="38100" dist="25400" dir="5400000" algn="ctr" rotWithShape="0">
                    <a:srgbClr val="6E747A">
                      <a:alpha val="43000"/>
                    </a:srgbClr>
                  </a:outerShdw>
                </a:effectLst>
              </a:rPr>
              <a:t>3.Disease </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015314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0947" y="401444"/>
            <a:ext cx="10415238" cy="5447645"/>
          </a:xfrm>
          <a:prstGeom prst="rect">
            <a:avLst/>
          </a:prstGeom>
        </p:spPr>
        <p:txBody>
          <a:bodyPr wrap="square">
            <a:spAutoFit/>
          </a:bodyPr>
          <a:lstStyle/>
          <a:p>
            <a:endParaRPr lang="en-US" sz="2800" b="1" dirty="0" smtClean="0">
              <a:solidFill>
                <a:schemeClr val="accent1"/>
              </a:solidFill>
              <a:latin typeface="Times New Roman" panose="02020603050405020304" pitchFamily="18" charset="0"/>
              <a:cs typeface="Times New Roman" panose="02020603050405020304" pitchFamily="18" charset="0"/>
            </a:endParaRPr>
          </a:p>
          <a:p>
            <a:r>
              <a:rPr lang="en-US" sz="2800" b="1" dirty="0" smtClean="0">
                <a:solidFill>
                  <a:schemeClr val="accent1"/>
                </a:solidFill>
                <a:latin typeface="Times New Roman" panose="02020603050405020304" pitchFamily="18" charset="0"/>
                <a:cs typeface="Times New Roman" panose="02020603050405020304" pitchFamily="18" charset="0"/>
              </a:rPr>
              <a:t>1. Acute </a:t>
            </a:r>
            <a:r>
              <a:rPr lang="en-US" sz="2800" b="1" dirty="0" smtClean="0">
                <a:solidFill>
                  <a:schemeClr val="accent1"/>
                </a:solidFill>
                <a:latin typeface="Times New Roman" panose="02020603050405020304" pitchFamily="18" charset="0"/>
                <a:cs typeface="Times New Roman" panose="02020603050405020304" pitchFamily="18" charset="0"/>
              </a:rPr>
              <a:t>stage </a:t>
            </a:r>
            <a:endParaRPr lang="en-US" sz="2800" b="1" dirty="0" smtClean="0">
              <a:solidFill>
                <a:schemeClr val="accent1"/>
              </a:solidFill>
              <a:latin typeface="Times New Roman" panose="02020603050405020304" pitchFamily="18" charset="0"/>
              <a:cs typeface="Times New Roman" panose="02020603050405020304" pitchFamily="18" charset="0"/>
            </a:endParaRPr>
          </a:p>
          <a:p>
            <a:endParaRPr lang="en-US" sz="2800" b="1" dirty="0" smtClean="0">
              <a:solidFill>
                <a:schemeClr val="accent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a 4- to 11-day period between mucosal infection and initial </a:t>
            </a:r>
            <a:r>
              <a:rPr lang="en-US" sz="2400" dirty="0" err="1" smtClean="0">
                <a:latin typeface="Times New Roman" panose="02020603050405020304" pitchFamily="18" charset="0"/>
                <a:cs typeface="Times New Roman" panose="02020603050405020304" pitchFamily="18" charset="0"/>
              </a:rPr>
              <a:t>viremia</a:t>
            </a:r>
            <a:r>
              <a:rPr lang="en-US" sz="2400" dirty="0" smtClean="0">
                <a:latin typeface="Times New Roman" panose="02020603050405020304" pitchFamily="18" charset="0"/>
                <a:cs typeface="Times New Roman" panose="02020603050405020304" pitchFamily="18" charset="0"/>
              </a:rPr>
              <a:t>; which is detectable for about 8–12 weeks. Virus is widely disseminated throughout the body during this time, and the lymphoid organs become seeded. </a:t>
            </a:r>
            <a:endParaRPr lang="en-US" sz="24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An acute mononucleosis-like syndrome develops in many patients </a:t>
            </a:r>
            <a:r>
              <a:rPr lang="en-US"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3–6 weeks after primary infection.</a:t>
            </a:r>
            <a:endParaRPr lang="en-US" sz="24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 There is a significant drop in numbers of circulating CD4 T cells at this early time. An immune response to HIV occurs 1 week to 3 months after infection, plasma </a:t>
            </a:r>
            <a:r>
              <a:rPr lang="en-US" sz="2400" dirty="0" err="1" smtClean="0">
                <a:latin typeface="Times New Roman" panose="02020603050405020304" pitchFamily="18" charset="0"/>
                <a:cs typeface="Times New Roman" panose="02020603050405020304" pitchFamily="18" charset="0"/>
              </a:rPr>
              <a:t>viremia</a:t>
            </a:r>
            <a:r>
              <a:rPr lang="en-US" sz="2400" dirty="0" smtClean="0">
                <a:latin typeface="Times New Roman" panose="02020603050405020304" pitchFamily="18" charset="0"/>
                <a:cs typeface="Times New Roman" panose="02020603050405020304" pitchFamily="18" charset="0"/>
              </a:rPr>
              <a:t> drops, and levels of CD4 cells rebound. However, the immune response is unable to clear the infection completely, and HIV-infected cells persist in the lymph nodes.</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86190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9403" y="1339403"/>
            <a:ext cx="8113879" cy="4278094"/>
          </a:xfrm>
          <a:prstGeom prst="rect">
            <a:avLst/>
          </a:prstGeom>
        </p:spPr>
        <p:txBody>
          <a:bodyPr wrap="square">
            <a:spAutoFit/>
          </a:bodyPr>
          <a:lstStyle/>
          <a:p>
            <a:endParaRPr lang="en-US" sz="2400" dirty="0" smtClean="0">
              <a:latin typeface="Times New Roman" panose="02020603050405020304" pitchFamily="18" charset="0"/>
              <a:cs typeface="Times New Roman" panose="02020603050405020304" pitchFamily="18" charset="0"/>
            </a:endParaRPr>
          </a:p>
          <a:p>
            <a:r>
              <a:rPr lang="en-US" sz="2800" b="1" dirty="0" smtClean="0">
                <a:solidFill>
                  <a:schemeClr val="accent1"/>
                </a:solidFill>
                <a:latin typeface="Times New Roman" panose="02020603050405020304" pitchFamily="18" charset="0"/>
                <a:cs typeface="Times New Roman" panose="02020603050405020304" pitchFamily="18" charset="0"/>
              </a:rPr>
              <a:t>2. Clinical latency</a:t>
            </a:r>
          </a:p>
          <a:p>
            <a:endParaRPr lang="en-US" sz="2800" b="1" dirty="0">
              <a:solidFill>
                <a:schemeClr val="accent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may last for as long as 10 years.</a:t>
            </a: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patient is asymptomatic.</a:t>
            </a: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high level of ongoing viral replication.</a:t>
            </a: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high turnover </a:t>
            </a:r>
            <a:r>
              <a:rPr lang="en-US" sz="2400" dirty="0" smtClean="0">
                <a:latin typeface="Times New Roman" panose="02020603050405020304" pitchFamily="18" charset="0"/>
                <a:cs typeface="Times New Roman" panose="02020603050405020304" pitchFamily="18" charset="0"/>
              </a:rPr>
              <a:t>rates of </a:t>
            </a:r>
            <a:r>
              <a:rPr lang="en-US" sz="2400" dirty="0">
                <a:latin typeface="Times New Roman" panose="02020603050405020304" pitchFamily="18" charset="0"/>
                <a:cs typeface="Times New Roman" panose="02020603050405020304" pitchFamily="18" charset="0"/>
              </a:rPr>
              <a:t>CD4 T lymphocytes</a:t>
            </a:r>
            <a:r>
              <a:rPr lang="en-US" sz="2400" dirty="0" smtClean="0">
                <a:latin typeface="Times New Roman" panose="02020603050405020304" pitchFamily="18" charset="0"/>
                <a:cs typeface="Times New Roman" panose="02020603050405020304" pitchFamily="18" charset="0"/>
              </a:rPr>
              <a:t> .</a:t>
            </a: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inherent error rate of the HIV reverse transcriptase</a:t>
            </a:r>
            <a:endParaRPr lang="en-US" sz="24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5842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0163" y="1249251"/>
            <a:ext cx="8538693" cy="4955203"/>
          </a:xfrm>
          <a:prstGeom prst="rect">
            <a:avLst/>
          </a:prstGeom>
        </p:spPr>
        <p:txBody>
          <a:bodyPr wrap="square">
            <a:spAutoFit/>
          </a:bodyPr>
          <a:lstStyle/>
          <a:p>
            <a:r>
              <a:rPr lang="en-US" sz="2800" b="1" dirty="0" smtClean="0">
                <a:solidFill>
                  <a:schemeClr val="accent1"/>
                </a:solidFill>
                <a:latin typeface="Times New Roman" panose="02020603050405020304" pitchFamily="18" charset="0"/>
                <a:cs typeface="Times New Roman" panose="02020603050405020304" pitchFamily="18" charset="0"/>
              </a:rPr>
              <a:t>3.Clinical </a:t>
            </a:r>
            <a:r>
              <a:rPr lang="en-US" sz="2800" b="1" dirty="0" smtClean="0">
                <a:solidFill>
                  <a:schemeClr val="accent1"/>
                </a:solidFill>
                <a:latin typeface="Times New Roman" panose="02020603050405020304" pitchFamily="18" charset="0"/>
                <a:cs typeface="Times New Roman" panose="02020603050405020304" pitchFamily="18" charset="0"/>
              </a:rPr>
              <a:t>disease</a:t>
            </a:r>
          </a:p>
          <a:p>
            <a:endParaRPr lang="en-US" sz="24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 opportunistic infections or neoplasms.</a:t>
            </a: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Higher  viral load</a:t>
            </a: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CD4 T cell counts have dropped to less than 200 cells/L</a:t>
            </a: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more </a:t>
            </a:r>
            <a:r>
              <a:rPr lang="en-US" sz="2400" dirty="0">
                <a:latin typeface="Times New Roman" panose="02020603050405020304" pitchFamily="18" charset="0"/>
                <a:cs typeface="Times New Roman" panose="02020603050405020304" pitchFamily="18" charset="0"/>
              </a:rPr>
              <a:t>virulent and </a:t>
            </a:r>
            <a:r>
              <a:rPr lang="en-US" sz="2400" dirty="0" smtClean="0">
                <a:latin typeface="Times New Roman" panose="02020603050405020304" pitchFamily="18" charset="0"/>
                <a:cs typeface="Times New Roman" panose="02020603050405020304" pitchFamily="18" charset="0"/>
              </a:rPr>
              <a:t>cytopathic</a:t>
            </a: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 shift from </a:t>
            </a: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M-tropic) strains of HIV-1 to </a:t>
            </a: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T-tropic) variants accompanies progression to AIDS</a:t>
            </a:r>
            <a:endParaRPr lang="en-US" sz="24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83980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l="31419" t="45221" r="33395" b="14154"/>
          <a:stretch/>
        </p:blipFill>
        <p:spPr>
          <a:xfrm>
            <a:off x="1062319" y="760829"/>
            <a:ext cx="9063318" cy="5877965"/>
          </a:xfrm>
          <a:prstGeom prst="rect">
            <a:avLst/>
          </a:prstGeom>
        </p:spPr>
      </p:pic>
    </p:spTree>
    <p:extLst>
      <p:ext uri="{BB962C8B-B14F-4D97-AF65-F5344CB8AC3E}">
        <p14:creationId xmlns:p14="http://schemas.microsoft.com/office/powerpoint/2010/main" val="42668340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65160" y="759855"/>
            <a:ext cx="9427336" cy="5460642"/>
          </a:xfrm>
          <a:prstGeom prst="rect">
            <a:avLst/>
          </a:prstGeom>
        </p:spPr>
        <p:txBody>
          <a:bodyPr wrap="square">
            <a:spAutoFit/>
          </a:bodyPr>
          <a:lstStyle/>
          <a:p>
            <a:r>
              <a:rPr lang="en-US" sz="2400" b="1" dirty="0" smtClean="0">
                <a:latin typeface="Times New Roman" panose="02020603050405020304" pitchFamily="18" charset="0"/>
                <a:cs typeface="Times New Roman" panose="02020603050405020304" pitchFamily="18" charset="0"/>
              </a:rPr>
              <a:t>Opportunistic Infections</a:t>
            </a:r>
          </a:p>
          <a:p>
            <a:endParaRPr lang="en-US"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 occur when the CD4 T cell counts have dropped to less than 200 cells/L</a:t>
            </a:r>
          </a:p>
          <a:p>
            <a:endParaRPr lang="en-US" sz="2400" dirty="0" smtClean="0">
              <a:latin typeface="Times New Roman" panose="02020603050405020304" pitchFamily="18" charset="0"/>
              <a:cs typeface="Times New Roman" panose="02020603050405020304" pitchFamily="18" charset="0"/>
            </a:endParaRPr>
          </a:p>
          <a:p>
            <a:pPr marL="914400" lvl="1" indent="-457200">
              <a:buAutoNum type="arabicParenBoth"/>
            </a:pPr>
            <a:r>
              <a:rPr lang="en-US" sz="2400" dirty="0" smtClean="0">
                <a:latin typeface="Times New Roman" panose="02020603050405020304" pitchFamily="18" charset="0"/>
                <a:cs typeface="Times New Roman" panose="02020603050405020304" pitchFamily="18" charset="0"/>
              </a:rPr>
              <a:t>Protozoa: Toxoplasma </a:t>
            </a:r>
            <a:r>
              <a:rPr lang="en-US" sz="2400" dirty="0" err="1" smtClean="0">
                <a:latin typeface="Times New Roman" panose="02020603050405020304" pitchFamily="18" charset="0"/>
                <a:cs typeface="Times New Roman" panose="02020603050405020304" pitchFamily="18" charset="0"/>
              </a:rPr>
              <a:t>gondii</a:t>
            </a:r>
            <a:r>
              <a:rPr lang="en-US" sz="2400" dirty="0" smtClean="0">
                <a:latin typeface="Times New Roman" panose="02020603050405020304" pitchFamily="18" charset="0"/>
                <a:cs typeface="Times New Roman" panose="02020603050405020304" pitchFamily="18" charset="0"/>
              </a:rPr>
              <a:t>,</a:t>
            </a:r>
          </a:p>
          <a:p>
            <a:pPr marL="2171700" lvl="4"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Isospora</a:t>
            </a:r>
            <a:r>
              <a:rPr lang="en-US" sz="2400" dirty="0" smtClean="0">
                <a:latin typeface="Times New Roman" panose="02020603050405020304" pitchFamily="18" charset="0"/>
                <a:cs typeface="Times New Roman" panose="02020603050405020304" pitchFamily="18" charset="0"/>
              </a:rPr>
              <a:t> belli,</a:t>
            </a:r>
          </a:p>
          <a:p>
            <a:pPr marL="2171700" lvl="4"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 cryptosporidium species.</a:t>
            </a:r>
          </a:p>
          <a:p>
            <a:endParaRPr lang="en-US" sz="2400" dirty="0" smtClean="0">
              <a:latin typeface="Times New Roman" panose="02020603050405020304" pitchFamily="18" charset="0"/>
              <a:cs typeface="Times New Roman" panose="02020603050405020304" pitchFamily="18" charset="0"/>
            </a:endParaRPr>
          </a:p>
          <a:p>
            <a:pPr lvl="1"/>
            <a:r>
              <a:rPr lang="en-US" sz="2400" dirty="0" smtClean="0">
                <a:latin typeface="Times New Roman" panose="02020603050405020304" pitchFamily="18" charset="0"/>
                <a:cs typeface="Times New Roman" panose="02020603050405020304" pitchFamily="18" charset="0"/>
              </a:rPr>
              <a:t>(2) Fungi: Candida </a:t>
            </a:r>
            <a:r>
              <a:rPr lang="en-US" sz="2400" dirty="0" err="1" smtClean="0">
                <a:latin typeface="Times New Roman" panose="02020603050405020304" pitchFamily="18" charset="0"/>
                <a:cs typeface="Times New Roman" panose="02020603050405020304" pitchFamily="18" charset="0"/>
              </a:rPr>
              <a:t>albicans</a:t>
            </a:r>
            <a:r>
              <a:rPr lang="en-US" sz="2400" dirty="0" smtClean="0">
                <a:latin typeface="Times New Roman" panose="02020603050405020304" pitchFamily="18" charset="0"/>
                <a:cs typeface="Times New Roman" panose="02020603050405020304" pitchFamily="18" charset="0"/>
              </a:rPr>
              <a:t>,</a:t>
            </a:r>
          </a:p>
          <a:p>
            <a:pPr marL="1714500" lvl="3"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 Cryptococcus </a:t>
            </a:r>
            <a:r>
              <a:rPr lang="en-US" sz="2400" dirty="0" err="1" smtClean="0">
                <a:latin typeface="Times New Roman" panose="02020603050405020304" pitchFamily="18" charset="0"/>
                <a:cs typeface="Times New Roman" panose="02020603050405020304" pitchFamily="18" charset="0"/>
              </a:rPr>
              <a:t>neoformans</a:t>
            </a:r>
            <a:r>
              <a:rPr lang="en-US" sz="2400" dirty="0" smtClean="0">
                <a:latin typeface="Times New Roman" panose="02020603050405020304" pitchFamily="18" charset="0"/>
                <a:cs typeface="Times New Roman" panose="02020603050405020304" pitchFamily="18" charset="0"/>
              </a:rPr>
              <a:t>, </a:t>
            </a:r>
          </a:p>
          <a:p>
            <a:pPr marL="1714500" lvl="3" indent="-342900">
              <a:buFont typeface="Arial" panose="020B0604020202020204" pitchFamily="34" charset="0"/>
              <a:buChar char="•"/>
            </a:pPr>
            <a:r>
              <a:rPr lang="en-US" sz="2400" dirty="0" err="1" smtClean="0">
                <a:latin typeface="Times New Roman" panose="02020603050405020304" pitchFamily="18" charset="0"/>
                <a:cs typeface="Times New Roman" panose="02020603050405020304" pitchFamily="18" charset="0"/>
              </a:rPr>
              <a:t>Coccidioides</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immitis</a:t>
            </a:r>
            <a:r>
              <a:rPr lang="en-US" sz="2400" dirty="0" smtClean="0">
                <a:latin typeface="Times New Roman" panose="02020603050405020304" pitchFamily="18" charset="0"/>
                <a:cs typeface="Times New Roman" panose="02020603050405020304" pitchFamily="18" charset="0"/>
              </a:rPr>
              <a:t>, </a:t>
            </a:r>
          </a:p>
          <a:p>
            <a:pPr marL="1714500" lvl="3"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Histoplasma </a:t>
            </a:r>
            <a:r>
              <a:rPr lang="en-US" sz="2400" dirty="0" err="1" smtClean="0">
                <a:latin typeface="Times New Roman" panose="02020603050405020304" pitchFamily="18" charset="0"/>
                <a:cs typeface="Times New Roman" panose="02020603050405020304" pitchFamily="18" charset="0"/>
              </a:rPr>
              <a:t>capsulatum</a:t>
            </a:r>
            <a:r>
              <a:rPr lang="en-US" sz="2400" dirty="0" smtClean="0">
                <a:latin typeface="Times New Roman" panose="02020603050405020304" pitchFamily="18" charset="0"/>
                <a:cs typeface="Times New Roman" panose="02020603050405020304" pitchFamily="18" charset="0"/>
              </a:rPr>
              <a:t>, </a:t>
            </a:r>
          </a:p>
          <a:p>
            <a:pPr marL="1714500" lvl="3"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Pneumocystis </a:t>
            </a:r>
            <a:r>
              <a:rPr lang="en-US" sz="2400" dirty="0" err="1" smtClean="0">
                <a:latin typeface="Times New Roman" panose="02020603050405020304" pitchFamily="18" charset="0"/>
                <a:cs typeface="Times New Roman" panose="02020603050405020304" pitchFamily="18" charset="0"/>
              </a:rPr>
              <a:t>jiroveci</a:t>
            </a:r>
            <a:r>
              <a:rPr lang="en-US" sz="2400" dirty="0" smtClean="0">
                <a:latin typeface="Times New Roman" panose="02020603050405020304" pitchFamily="18" charset="0"/>
                <a:cs typeface="Times New Roman" panose="02020603050405020304" pitchFamily="18" charset="0"/>
              </a:rPr>
              <a:t>.</a:t>
            </a:r>
          </a:p>
          <a:p>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64426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38648" y="605307"/>
            <a:ext cx="7675808" cy="5262979"/>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(3) Bacteria: Mycobacterium </a:t>
            </a:r>
            <a:r>
              <a:rPr lang="en-US" sz="2400" dirty="0" err="1" smtClean="0">
                <a:latin typeface="Times New Roman" panose="02020603050405020304" pitchFamily="18" charset="0"/>
                <a:cs typeface="Times New Roman" panose="02020603050405020304" pitchFamily="18" charset="0"/>
              </a:rPr>
              <a:t>avium-intracellulare</a:t>
            </a:r>
            <a:endParaRPr lang="en-US" sz="2400" dirty="0" smtClean="0">
              <a:latin typeface="Times New Roman" panose="02020603050405020304" pitchFamily="18" charset="0"/>
              <a:cs typeface="Times New Roman" panose="02020603050405020304" pitchFamily="18" charset="0"/>
            </a:endParaRPr>
          </a:p>
          <a:p>
            <a:pPr marL="1714500" lvl="3"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Mycobacterium </a:t>
            </a:r>
            <a:r>
              <a:rPr lang="en-US" sz="2400" dirty="0">
                <a:latin typeface="Times New Roman" panose="02020603050405020304" pitchFamily="18" charset="0"/>
                <a:cs typeface="Times New Roman" panose="02020603050405020304" pitchFamily="18" charset="0"/>
              </a:rPr>
              <a:t>tuberculosis</a:t>
            </a:r>
            <a:r>
              <a:rPr lang="en-US" sz="2400" dirty="0" smtClean="0">
                <a:latin typeface="Times New Roman" panose="02020603050405020304" pitchFamily="18" charset="0"/>
                <a:cs typeface="Times New Roman" panose="02020603050405020304" pitchFamily="18" charset="0"/>
              </a:rPr>
              <a:t>,</a:t>
            </a:r>
          </a:p>
          <a:p>
            <a:pPr marL="1714500" lvl="3"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Listeria monocytogenes</a:t>
            </a:r>
            <a:r>
              <a:rPr lang="en-US" sz="2400" dirty="0" smtClean="0">
                <a:latin typeface="Times New Roman" panose="02020603050405020304" pitchFamily="18" charset="0"/>
                <a:cs typeface="Times New Roman" panose="02020603050405020304" pitchFamily="18" charset="0"/>
              </a:rPr>
              <a:t>,</a:t>
            </a:r>
          </a:p>
          <a:p>
            <a:pPr marL="1714500" lvl="3"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Nocardia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asteroides</a:t>
            </a:r>
            <a:r>
              <a:rPr lang="en-US" sz="2400" dirty="0" smtClean="0">
                <a:latin typeface="Times New Roman" panose="02020603050405020304" pitchFamily="18" charset="0"/>
                <a:cs typeface="Times New Roman" panose="02020603050405020304" pitchFamily="18" charset="0"/>
              </a:rPr>
              <a:t>,</a:t>
            </a:r>
          </a:p>
          <a:p>
            <a:pPr marL="1714500" lvl="3"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salmonella species</a:t>
            </a:r>
            <a:r>
              <a:rPr lang="en-US" sz="2400" dirty="0" smtClean="0">
                <a:latin typeface="Times New Roman" panose="02020603050405020304" pitchFamily="18" charset="0"/>
                <a:cs typeface="Times New Roman" panose="02020603050405020304" pitchFamily="18" charset="0"/>
              </a:rPr>
              <a:t>,</a:t>
            </a:r>
          </a:p>
          <a:p>
            <a:pPr marL="1714500" lvl="3"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streptococcus species.</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(4) Viruses: Cytomegalovirus</a:t>
            </a:r>
            <a:r>
              <a:rPr lang="en-US" sz="2400" dirty="0" smtClean="0">
                <a:latin typeface="Times New Roman" panose="02020603050405020304" pitchFamily="18" charset="0"/>
                <a:cs typeface="Times New Roman" panose="02020603050405020304" pitchFamily="18" charset="0"/>
              </a:rPr>
              <a:t>,</a:t>
            </a:r>
          </a:p>
          <a:p>
            <a:pPr marL="1714500" lvl="3"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herpes simplex virus</a:t>
            </a:r>
            <a:r>
              <a:rPr lang="en-US" sz="2400" dirty="0" smtClean="0">
                <a:latin typeface="Times New Roman" panose="02020603050405020304" pitchFamily="18" charset="0"/>
                <a:cs typeface="Times New Roman" panose="02020603050405020304" pitchFamily="18" charset="0"/>
              </a:rPr>
              <a:t>,</a:t>
            </a:r>
          </a:p>
          <a:p>
            <a:pPr marL="1714500" lvl="3"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varicella-zoster virus, </a:t>
            </a:r>
            <a:endParaRPr lang="en-US" sz="2400" dirty="0" smtClean="0">
              <a:latin typeface="Times New Roman" panose="02020603050405020304" pitchFamily="18" charset="0"/>
              <a:cs typeface="Times New Roman" panose="02020603050405020304" pitchFamily="18" charset="0"/>
            </a:endParaRPr>
          </a:p>
          <a:p>
            <a:pPr marL="1714500" lvl="3"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adenovirus</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1714500" lvl="3"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polyomavirus </a:t>
            </a:r>
            <a:r>
              <a:rPr lang="en-US" sz="2400" dirty="0">
                <a:latin typeface="Times New Roman" panose="02020603050405020304" pitchFamily="18" charset="0"/>
                <a:cs typeface="Times New Roman" panose="02020603050405020304" pitchFamily="18" charset="0"/>
              </a:rPr>
              <a:t>JC virus, </a:t>
            </a:r>
            <a:endParaRPr lang="en-US" sz="2400" dirty="0" smtClean="0">
              <a:latin typeface="Times New Roman" panose="02020603050405020304" pitchFamily="18" charset="0"/>
              <a:cs typeface="Times New Roman" panose="02020603050405020304" pitchFamily="18" charset="0"/>
            </a:endParaRPr>
          </a:p>
          <a:p>
            <a:pPr marL="1714500" lvl="3"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hepatitis </a:t>
            </a:r>
            <a:r>
              <a:rPr lang="en-US" sz="2400" dirty="0">
                <a:latin typeface="Times New Roman" panose="02020603050405020304" pitchFamily="18" charset="0"/>
                <a:cs typeface="Times New Roman" panose="02020603050405020304" pitchFamily="18" charset="0"/>
              </a:rPr>
              <a:t>B </a:t>
            </a:r>
            <a:r>
              <a:rPr lang="en-US" sz="2400" dirty="0" smtClean="0">
                <a:latin typeface="Times New Roman" panose="02020603050405020304" pitchFamily="18" charset="0"/>
                <a:cs typeface="Times New Roman" panose="02020603050405020304" pitchFamily="18" charset="0"/>
              </a:rPr>
              <a:t>virus and </a:t>
            </a:r>
            <a:r>
              <a:rPr lang="en-US" sz="2400" dirty="0">
                <a:latin typeface="Times New Roman" panose="02020603050405020304" pitchFamily="18" charset="0"/>
                <a:cs typeface="Times New Roman" panose="02020603050405020304" pitchFamily="18" charset="0"/>
              </a:rPr>
              <a:t>hepatitis C virus. </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15055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6141" y="1183341"/>
            <a:ext cx="9666796" cy="3908762"/>
          </a:xfrm>
          <a:prstGeom prst="rect">
            <a:avLst/>
          </a:prstGeom>
        </p:spPr>
        <p:txBody>
          <a:bodyPr wrap="square">
            <a:spAutoFit/>
          </a:bodyPr>
          <a:lstStyle/>
          <a:p>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a:t>
            </a:r>
          </a:p>
          <a:p>
            <a:r>
              <a:rPr lang="en-US" sz="2800" b="1" dirty="0" smtClean="0">
                <a:latin typeface="Times New Roman" panose="02020603050405020304" pitchFamily="18" charset="0"/>
                <a:cs typeface="Times New Roman" panose="02020603050405020304" pitchFamily="18" charset="0"/>
              </a:rPr>
              <a:t>AIDS-associated cancers include:</a:t>
            </a:r>
          </a:p>
          <a:p>
            <a:endParaRPr lang="en-US" sz="2800" b="1"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Hodgkin's lymphoma and non-Hodgkin's lymphoma (both systemic and central nervous system types),</a:t>
            </a: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Kaposi's sarcoma</a:t>
            </a: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cervical cancer</a:t>
            </a:r>
          </a:p>
          <a:p>
            <a:pPr marL="342900" indent="-342900">
              <a:buFont typeface="Arial" panose="020B0604020202020204" pitchFamily="34" charset="0"/>
              <a:buChar char="•"/>
            </a:pPr>
            <a:r>
              <a:rPr lang="en-US" sz="2400" dirty="0" err="1" smtClean="0">
                <a:latin typeface="Times New Roman" panose="02020603050405020304" pitchFamily="18" charset="0"/>
                <a:cs typeface="Times New Roman" panose="02020603050405020304" pitchFamily="18" charset="0"/>
              </a:rPr>
              <a:t>anogenital</a:t>
            </a:r>
            <a:r>
              <a:rPr lang="en-US" sz="2400" dirty="0" smtClean="0">
                <a:latin typeface="Times New Roman" panose="02020603050405020304" pitchFamily="18" charset="0"/>
                <a:cs typeface="Times New Roman" panose="02020603050405020304" pitchFamily="18" charset="0"/>
              </a:rPr>
              <a:t> cancers</a:t>
            </a:r>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0142449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0006" y="1017431"/>
            <a:ext cx="10406129" cy="3785652"/>
          </a:xfrm>
          <a:prstGeom prst="rect">
            <a:avLst/>
          </a:prstGeom>
        </p:spPr>
        <p:txBody>
          <a:bodyPr wrap="square">
            <a:spAutoFit/>
          </a:bodyPr>
          <a:lstStyle/>
          <a:p>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OBJECTIVES</a:t>
            </a:r>
          </a:p>
          <a:p>
            <a:endParaRPr lang="en-US"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What is the definition </a:t>
            </a:r>
            <a:r>
              <a:rPr lang="en-US" sz="2400" dirty="0" smtClean="0">
                <a:latin typeface="Times New Roman" panose="02020603050405020304" pitchFamily="18" charset="0"/>
                <a:cs typeface="Times New Roman" panose="02020603050405020304" pitchFamily="18" charset="0"/>
              </a:rPr>
              <a:t>of AIDS ?</a:t>
            </a: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Describe the structure of HIV ?</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What are the most common routes of transmission of HIV</a:t>
            </a:r>
            <a:r>
              <a:rPr lang="en-US" sz="2400" dirty="0" smtClean="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How does HIV replicate and cause damage to the immune system?</a:t>
            </a: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What problems are there in the development of an effective vaccine  against AIDS?</a:t>
            </a:r>
          </a:p>
          <a:p>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96550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8188" y="900954"/>
            <a:ext cx="8175812" cy="2431435"/>
          </a:xfrm>
          <a:prstGeom prst="rect">
            <a:avLst/>
          </a:prstGeom>
        </p:spPr>
        <p:txBody>
          <a:bodyPr wrap="square">
            <a:spAutoFit/>
          </a:bodyPr>
          <a:lstStyle/>
          <a:p>
            <a:r>
              <a:rPr lang="en-US" sz="3200" b="1" dirty="0" smtClean="0">
                <a:solidFill>
                  <a:schemeClr val="accent1"/>
                </a:solidFill>
                <a:latin typeface="Times New Roman" panose="02020603050405020304" pitchFamily="18" charset="0"/>
                <a:cs typeface="Times New Roman" panose="02020603050405020304" pitchFamily="18" charset="0"/>
              </a:rPr>
              <a:t>Laboratory Diagnosis</a:t>
            </a:r>
          </a:p>
          <a:p>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Evidence of infection by HIV can be detected in three ways:</a:t>
            </a:r>
          </a:p>
          <a:p>
            <a:pPr marL="457200" indent="-457200">
              <a:buAutoNum type="arabicParenBoth"/>
            </a:pPr>
            <a:r>
              <a:rPr lang="en-US" sz="2400" dirty="0" smtClean="0">
                <a:latin typeface="Times New Roman" panose="02020603050405020304" pitchFamily="18" charset="0"/>
                <a:cs typeface="Times New Roman" panose="02020603050405020304" pitchFamily="18" charset="0"/>
              </a:rPr>
              <a:t>serologic determination of antiviral antibodies</a:t>
            </a:r>
          </a:p>
          <a:p>
            <a:pPr marL="457200" indent="-457200">
              <a:buAutoNum type="arabicParenBoth"/>
            </a:pPr>
            <a:r>
              <a:rPr lang="en-US" sz="2400" dirty="0" smtClean="0">
                <a:latin typeface="Times New Roman" panose="02020603050405020304" pitchFamily="18" charset="0"/>
                <a:cs typeface="Times New Roman" panose="02020603050405020304" pitchFamily="18" charset="0"/>
              </a:rPr>
              <a:t>PCR tests</a:t>
            </a:r>
          </a:p>
          <a:p>
            <a:pPr marL="457200" indent="-457200">
              <a:buAutoNum type="arabicParenBoth"/>
            </a:pPr>
            <a:r>
              <a:rPr lang="en-US" sz="2400" dirty="0" smtClean="0">
                <a:latin typeface="Times New Roman" panose="02020603050405020304" pitchFamily="18" charset="0"/>
                <a:cs typeface="Times New Roman" panose="02020603050405020304" pitchFamily="18" charset="0"/>
              </a:rPr>
              <a:t>Virus isolation (culture)</a:t>
            </a:r>
            <a:endParaRPr lang="en-US" dirty="0"/>
          </a:p>
        </p:txBody>
      </p:sp>
    </p:spTree>
    <p:extLst>
      <p:ext uri="{BB962C8B-B14F-4D97-AF65-F5344CB8AC3E}">
        <p14:creationId xmlns:p14="http://schemas.microsoft.com/office/powerpoint/2010/main" val="18945164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8641" y="528035"/>
            <a:ext cx="9569003" cy="5632311"/>
          </a:xfrm>
          <a:prstGeom prst="rect">
            <a:avLst/>
          </a:prstGeom>
        </p:spPr>
        <p:txBody>
          <a:bodyPr wrap="square">
            <a:spAutoFit/>
          </a:bodyPr>
          <a:lstStyle/>
          <a:p>
            <a:r>
              <a:rPr lang="en-US" sz="2400" b="1" dirty="0" smtClean="0">
                <a:solidFill>
                  <a:schemeClr val="accent1"/>
                </a:solidFill>
                <a:latin typeface="Times New Roman" panose="02020603050405020304" pitchFamily="18" charset="0"/>
                <a:cs typeface="Times New Roman" panose="02020603050405020304" pitchFamily="18" charset="0"/>
              </a:rPr>
              <a:t>Serology</a:t>
            </a:r>
          </a:p>
          <a:p>
            <a:endParaRPr lang="en-US" sz="24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Enzyme-linked immunoassay (ELISA) for detection of antibodies to p24 protein as a presumptive diagnosis.</a:t>
            </a: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Western blot (Immunoblot) analysis a confirmation test is performed in which the viral proteins are displayed by acrylamide gel electrophoresis, transferred to nitrocellulose paper (the blot), and reacted with the patient’s serum. </a:t>
            </a:r>
          </a:p>
          <a:p>
            <a:pPr marL="285750" indent="-28575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response pattern against specific viral antigens changes over time as patients progress to AIDS. Antibodies to the envelope glycoproteins (gp41, gp120, gp160) are maintained, but those directed against the Gag proteins (p17, p24, p55) decline. The decline of anti-p24 may herald the beginning of clinical signs and other immunologic markers of progression.</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22259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9396" y="708338"/>
            <a:ext cx="10367493" cy="5324535"/>
          </a:xfrm>
          <a:prstGeom prst="rect">
            <a:avLst/>
          </a:prstGeom>
        </p:spPr>
        <p:txBody>
          <a:bodyPr wrap="square">
            <a:spAutoFit/>
          </a:bodyPr>
          <a:lstStyle/>
          <a:p>
            <a:endParaRPr lang="en-US" sz="2400" dirty="0" smtClean="0">
              <a:latin typeface="Times New Roman" panose="02020603050405020304" pitchFamily="18" charset="0"/>
              <a:cs typeface="Times New Roman" panose="02020603050405020304" pitchFamily="18" charset="0"/>
            </a:endParaRPr>
          </a:p>
          <a:p>
            <a:r>
              <a:rPr lang="en-US" sz="2800" b="1" dirty="0" smtClean="0">
                <a:solidFill>
                  <a:schemeClr val="accent1"/>
                </a:solidFill>
                <a:latin typeface="Times New Roman" panose="02020603050405020304" pitchFamily="18" charset="0"/>
                <a:cs typeface="Times New Roman" panose="02020603050405020304" pitchFamily="18" charset="0"/>
              </a:rPr>
              <a:t>PCR test</a:t>
            </a:r>
            <a:endParaRPr lang="en-US" sz="2800" b="1" dirty="0">
              <a:solidFill>
                <a:schemeClr val="accent1"/>
              </a:solidFill>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a:t>
            </a: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very sensitive and specific technique .</a:t>
            </a: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plasma  HIV RNA levels (Viral load) are important predictive markers of disease progression and monitor the effectiveness of antiviral therapies.</a:t>
            </a: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Early diagnosis of HIV infection in infants born to infected mothers . The presence of maternal antibodies makes serologic tests uninformative.</a:t>
            </a:r>
            <a:endParaRPr lang="en-US" sz="24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Low levels of circulating HIV-1 p24 antigen can be detected in the plasma by EIA soon after infection but, the antigen often becomes undetectable after antibodies develop (because the p24 protein is complexed with p24 antibodies) but may reappear late in the course of infection.</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95827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68191" y="1326524"/>
            <a:ext cx="8178085" cy="3477875"/>
          </a:xfrm>
          <a:prstGeom prst="rect">
            <a:avLst/>
          </a:prstGeom>
        </p:spPr>
        <p:txBody>
          <a:bodyPr wrap="square">
            <a:spAutoFit/>
          </a:bodyPr>
          <a:lstStyle/>
          <a:p>
            <a:endParaRPr lang="en-US" sz="2400" dirty="0" smtClean="0">
              <a:latin typeface="Times New Roman" panose="02020603050405020304" pitchFamily="18" charset="0"/>
              <a:cs typeface="Times New Roman" panose="02020603050405020304" pitchFamily="18" charset="0"/>
            </a:endParaRPr>
          </a:p>
          <a:p>
            <a:r>
              <a:rPr lang="en-US" sz="2800" b="1" dirty="0" smtClean="0">
                <a:solidFill>
                  <a:schemeClr val="accent1"/>
                </a:solidFill>
                <a:latin typeface="Times New Roman" panose="02020603050405020304" pitchFamily="18" charset="0"/>
                <a:cs typeface="Times New Roman" panose="02020603050405020304" pitchFamily="18" charset="0"/>
              </a:rPr>
              <a:t>Culture</a:t>
            </a:r>
            <a:r>
              <a:rPr lang="en-US" sz="2800" b="1" dirty="0" smtClean="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HIV can be cultured from clinical specimens</a:t>
            </a: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Is available only at a few medical centers because they are </a:t>
            </a:r>
            <a:r>
              <a:rPr lang="en-US" sz="2400" dirty="0">
                <a:latin typeface="Times New Roman" panose="02020603050405020304" pitchFamily="18" charset="0"/>
                <a:cs typeface="Times New Roman" panose="02020603050405020304" pitchFamily="18" charset="0"/>
              </a:rPr>
              <a:t>time-consuming and laborious </a:t>
            </a:r>
            <a:endParaRPr lang="en-US"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limited </a:t>
            </a:r>
            <a:r>
              <a:rPr lang="en-US" sz="2400" dirty="0">
                <a:latin typeface="Times New Roman" panose="02020603050405020304" pitchFamily="18" charset="0"/>
                <a:cs typeface="Times New Roman" panose="02020603050405020304" pitchFamily="18" charset="0"/>
              </a:rPr>
              <a:t>to research studies. </a:t>
            </a:r>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49877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00766" y="811370"/>
            <a:ext cx="10547797" cy="4585871"/>
          </a:xfrm>
          <a:prstGeom prst="rect">
            <a:avLst/>
          </a:prstGeom>
          <a:noFill/>
        </p:spPr>
        <p:txBody>
          <a:bodyPr wrap="square" rtlCol="0">
            <a:spAutoFit/>
          </a:bodyPr>
          <a:lstStyle/>
          <a:p>
            <a:r>
              <a:rPr lang="en-US" sz="2800" b="1" dirty="0" smtClean="0">
                <a:solidFill>
                  <a:schemeClr val="accent1"/>
                </a:solidFill>
                <a:latin typeface="Times New Roman" panose="02020603050405020304" pitchFamily="18" charset="0"/>
                <a:cs typeface="Times New Roman" panose="02020603050405020304" pitchFamily="18" charset="0"/>
              </a:rPr>
              <a:t>Treatment</a:t>
            </a:r>
          </a:p>
          <a:p>
            <a:endParaRPr lang="en-US" sz="24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No drug regimen results in a cure (eradication of the virus) but long term suppression can be achieved</a:t>
            </a: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Treatment of HIV typically involves multiple antiretroviral because of high rate of mutation to drug resistance.</a:t>
            </a:r>
          </a:p>
          <a:p>
            <a:pPr marL="285750" indent="-285750">
              <a:buFont typeface="Arial" panose="020B0604020202020204" pitchFamily="34" charset="0"/>
              <a:buChar char="•"/>
            </a:pPr>
            <a:r>
              <a:rPr lang="en-US" sz="2400" b="1" dirty="0" smtClean="0">
                <a:latin typeface="Times New Roman" panose="02020603050405020304" pitchFamily="18" charset="0"/>
                <a:cs typeface="Times New Roman" panose="02020603050405020304" pitchFamily="18" charset="0"/>
              </a:rPr>
              <a:t>Highly active antiretroviral therapy (HAART)</a:t>
            </a:r>
            <a:r>
              <a:rPr lang="en-US" sz="2400" dirty="0" smtClean="0">
                <a:latin typeface="Times New Roman" panose="02020603050405020304" pitchFamily="18" charset="0"/>
                <a:cs typeface="Times New Roman" panose="02020603050405020304" pitchFamily="18" charset="0"/>
              </a:rPr>
              <a:t> the </a:t>
            </a:r>
            <a:r>
              <a:rPr lang="en-US" sz="2400" dirty="0">
                <a:latin typeface="Times New Roman" panose="02020603050405020304" pitchFamily="18" charset="0"/>
                <a:cs typeface="Times New Roman" panose="02020603050405020304" pitchFamily="18" charset="0"/>
              </a:rPr>
              <a:t>standard treatment</a:t>
            </a:r>
            <a:r>
              <a:rPr lang="en-US" sz="2400" dirty="0" smtClean="0">
                <a:latin typeface="Times New Roman" panose="02020603050405020304" pitchFamily="18" charset="0"/>
                <a:cs typeface="Times New Roman" panose="02020603050405020304" pitchFamily="18" charset="0"/>
              </a:rPr>
              <a:t> consist of one of four regimen , all of which consist of </a:t>
            </a:r>
            <a:r>
              <a:rPr lang="en-US" sz="2400" dirty="0">
                <a:latin typeface="Times New Roman" panose="02020603050405020304" pitchFamily="18" charset="0"/>
                <a:cs typeface="Times New Roman" panose="02020603050405020304" pitchFamily="18" charset="0"/>
              </a:rPr>
              <a:t>a combination of at least three drugs </a:t>
            </a:r>
            <a:r>
              <a:rPr lang="en-US" sz="2400" dirty="0" smtClean="0">
                <a:latin typeface="Times New Roman" panose="02020603050405020304" pitchFamily="18" charset="0"/>
                <a:cs typeface="Times New Roman" panose="02020603050405020304" pitchFamily="18" charset="0"/>
              </a:rPr>
              <a:t>that </a:t>
            </a:r>
            <a:r>
              <a:rPr lang="en-US" sz="2400" dirty="0">
                <a:latin typeface="Times New Roman" panose="02020603050405020304" pitchFamily="18" charset="0"/>
                <a:cs typeface="Times New Roman" panose="02020603050405020304" pitchFamily="18" charset="0"/>
              </a:rPr>
              <a:t>suppress HIV replication. </a:t>
            </a:r>
            <a:endParaRPr lang="en-US" sz="24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HAART </a:t>
            </a:r>
            <a:r>
              <a:rPr lang="en-US" sz="2400" dirty="0">
                <a:latin typeface="Times New Roman" panose="02020603050405020304" pitchFamily="18" charset="0"/>
                <a:cs typeface="Times New Roman" panose="02020603050405020304" pitchFamily="18" charset="0"/>
              </a:rPr>
              <a:t>is effective in prolonging life, improving quality of life and reducing viral </a:t>
            </a:r>
            <a:r>
              <a:rPr lang="en-US" sz="2400" dirty="0" smtClean="0">
                <a:latin typeface="Times New Roman" panose="02020603050405020304" pitchFamily="18" charset="0"/>
                <a:cs typeface="Times New Roman" panose="02020603050405020304" pitchFamily="18" charset="0"/>
              </a:rPr>
              <a:t>load. </a:t>
            </a:r>
            <a:endParaRPr lang="en-US" sz="24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18811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5465" y="309093"/>
            <a:ext cx="9697791" cy="6063198"/>
          </a:xfrm>
          <a:prstGeom prst="rect">
            <a:avLst/>
          </a:prstGeom>
        </p:spPr>
        <p:txBody>
          <a:bodyPr wrap="square">
            <a:spAutoFit/>
          </a:bodyPr>
          <a:lstStyle/>
          <a:p>
            <a:endParaRPr lang="en-US" sz="2400" dirty="0" smtClean="0">
              <a:latin typeface="Times New Roman" panose="02020603050405020304" pitchFamily="18" charset="0"/>
              <a:cs typeface="Times New Roman" panose="02020603050405020304" pitchFamily="18" charset="0"/>
            </a:endParaRPr>
          </a:p>
          <a:p>
            <a:r>
              <a:rPr lang="en-US" sz="2800" b="1" dirty="0" smtClean="0">
                <a:latin typeface="Times New Roman" panose="02020603050405020304" pitchFamily="18" charset="0"/>
                <a:cs typeface="Times New Roman" panose="02020603050405020304" pitchFamily="18" charset="0"/>
              </a:rPr>
              <a:t>Classes of drugs  </a:t>
            </a:r>
          </a:p>
          <a:p>
            <a:endParaRPr lang="en-US" sz="24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Nucleoside /Nucleotide reverse transcriptase inhibitors NRTIs </a:t>
            </a:r>
          </a:p>
          <a:p>
            <a:pPr marL="742950" lvl="1" indent="-285750">
              <a:buFont typeface="Arial" panose="020B0604020202020204" pitchFamily="34" charset="0"/>
              <a:buChar char="•"/>
            </a:pPr>
            <a:r>
              <a:rPr lang="en-US" sz="2400" dirty="0" err="1" smtClean="0">
                <a:latin typeface="Times New Roman" panose="02020603050405020304" pitchFamily="18" charset="0"/>
                <a:cs typeface="Times New Roman" panose="02020603050405020304" pitchFamily="18" charset="0"/>
              </a:rPr>
              <a:t>Emtricitabine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Didanosine</a:t>
            </a:r>
            <a:r>
              <a:rPr lang="en-US" sz="2400" dirty="0" smtClean="0">
                <a:latin typeface="Times New Roman" panose="02020603050405020304" pitchFamily="18" charset="0"/>
                <a:cs typeface="Times New Roman" panose="02020603050405020304" pitchFamily="18" charset="0"/>
              </a:rPr>
              <a:t>/</a:t>
            </a:r>
            <a:r>
              <a:rPr lang="en-US" sz="2400" dirty="0" err="1" smtClean="0">
                <a:latin typeface="Times New Roman" panose="02020603050405020304" pitchFamily="18" charset="0"/>
                <a:cs typeface="Times New Roman" panose="02020603050405020304" pitchFamily="18" charset="0"/>
              </a:rPr>
              <a:t>Tenofovir</a:t>
            </a:r>
            <a:endParaRPr lang="en-US" sz="24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Nonnucleosides Reverse Transcriptase Inhibitors</a:t>
            </a:r>
          </a:p>
          <a:p>
            <a:pPr marL="742950" lvl="1" indent="-285750">
              <a:buFont typeface="Arial" panose="020B0604020202020204" pitchFamily="34" charset="0"/>
              <a:buChar char="•"/>
            </a:pPr>
            <a:r>
              <a:rPr lang="en-US" sz="2400" dirty="0" err="1" smtClean="0">
                <a:latin typeface="Times New Roman" panose="02020603050405020304" pitchFamily="18" charset="0"/>
                <a:cs typeface="Times New Roman" panose="02020603050405020304" pitchFamily="18" charset="0"/>
              </a:rPr>
              <a:t>efavirenz</a:t>
            </a:r>
            <a:endParaRPr lang="en-US" sz="24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 The protease inhibitors:  are potent antiviral drugs because the protease activity is absolutely essential for production of infectious virus, and the viral enzyme is distinct from human cell proteases.</a:t>
            </a:r>
          </a:p>
          <a:p>
            <a:pPr marL="742950" lvl="1"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When combined with nucleoside analogues are very effective in inhibiting viral replication and increasing CD4 cell count.</a:t>
            </a:r>
          </a:p>
          <a:p>
            <a:pPr marL="742950" lvl="1"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Commonly used in HAART regimens.</a:t>
            </a:r>
          </a:p>
          <a:p>
            <a:pPr marL="742950" lvl="1"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Ritonavir, </a:t>
            </a:r>
            <a:r>
              <a:rPr lang="en-US" sz="2400" dirty="0" err="1" smtClean="0">
                <a:latin typeface="Times New Roman" panose="02020603050405020304" pitchFamily="18" charset="0"/>
                <a:cs typeface="Times New Roman" panose="02020603050405020304" pitchFamily="18" charset="0"/>
              </a:rPr>
              <a:t>Atazanavir</a:t>
            </a:r>
            <a:r>
              <a:rPr lang="en-US" sz="2400" dirty="0" smtClean="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7424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8039" y="1571223"/>
            <a:ext cx="7765961" cy="3046988"/>
          </a:xfrm>
          <a:prstGeom prst="rect">
            <a:avLst/>
          </a:prstGeom>
        </p:spPr>
        <p:txBody>
          <a:bodyPr wrap="square">
            <a:spAutoFit/>
          </a:bodyPr>
          <a:lstStyle/>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Fusion inhibitors blocks virus entry into cells.</a:t>
            </a: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binds to viral gp41and blocks fusion of virus with cell membrane.</a:t>
            </a: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enfuvirtide</a:t>
            </a:r>
            <a:r>
              <a:rPr lang="en-US" sz="2400" dirty="0" smtClean="0">
                <a:latin typeface="Times New Roman" panose="02020603050405020304" pitchFamily="18" charset="0"/>
                <a:cs typeface="Times New Roman" panose="02020603050405020304" pitchFamily="18" charset="0"/>
              </a:rPr>
              <a:t>.</a:t>
            </a:r>
          </a:p>
          <a:p>
            <a:pPr marL="800100" lvl="1"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Integrase inhibitors; inhibit integration of </a:t>
            </a:r>
            <a:r>
              <a:rPr lang="en-US" sz="2400" dirty="0" err="1" smtClean="0">
                <a:latin typeface="Times New Roman" panose="02020603050405020304" pitchFamily="18" charset="0"/>
                <a:cs typeface="Times New Roman" panose="02020603050405020304" pitchFamily="18" charset="0"/>
              </a:rPr>
              <a:t>proviral</a:t>
            </a:r>
            <a:r>
              <a:rPr lang="en-US" sz="2400" dirty="0" smtClean="0">
                <a:latin typeface="Times New Roman" panose="02020603050405020304" pitchFamily="18" charset="0"/>
                <a:cs typeface="Times New Roman" panose="02020603050405020304" pitchFamily="18" charset="0"/>
              </a:rPr>
              <a:t> DNA into cellular DNA </a:t>
            </a:r>
          </a:p>
          <a:p>
            <a:pPr marL="800100" lvl="1" indent="-342900">
              <a:buFont typeface="Arial" panose="020B0604020202020204" pitchFamily="34" charset="0"/>
              <a:buChar char="•"/>
            </a:pPr>
            <a:r>
              <a:rPr lang="en-US" sz="2400" dirty="0" err="1" smtClean="0">
                <a:latin typeface="Times New Roman" panose="02020603050405020304" pitchFamily="18" charset="0"/>
                <a:cs typeface="Times New Roman" panose="02020603050405020304" pitchFamily="18" charset="0"/>
              </a:rPr>
              <a:t>Raltegravir</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18550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795587" y="1128712"/>
            <a:ext cx="6600825" cy="4600575"/>
          </a:xfrm>
          <a:prstGeom prst="rect">
            <a:avLst/>
          </a:prstGeom>
        </p:spPr>
      </p:pic>
    </p:spTree>
    <p:extLst>
      <p:ext uri="{BB962C8B-B14F-4D97-AF65-F5344CB8AC3E}">
        <p14:creationId xmlns:p14="http://schemas.microsoft.com/office/powerpoint/2010/main" val="42757653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9403" y="1017431"/>
            <a:ext cx="8886422" cy="3539430"/>
          </a:xfrm>
          <a:prstGeom prst="rect">
            <a:avLst/>
          </a:prstGeom>
          <a:noFill/>
        </p:spPr>
        <p:txBody>
          <a:bodyPr wrap="square" rtlCol="0">
            <a:spAutoFit/>
          </a:bodyPr>
          <a:lstStyle/>
          <a:p>
            <a:r>
              <a:rPr lang="en-US" sz="2800" b="1" dirty="0" smtClean="0">
                <a:latin typeface="Times New Roman" panose="02020603050405020304" pitchFamily="18" charset="0"/>
                <a:cs typeface="Times New Roman" panose="02020603050405020304" pitchFamily="18" charset="0"/>
              </a:rPr>
              <a:t>Prevention</a:t>
            </a:r>
          </a:p>
          <a:p>
            <a:endParaRPr lang="en-US" sz="2800" b="1"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No vaccine is available.</a:t>
            </a: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Multiple trial </a:t>
            </a:r>
            <a:r>
              <a:rPr lang="en-US" sz="2400" dirty="0">
                <a:latin typeface="Times New Roman" panose="02020603050405020304" pitchFamily="18" charset="0"/>
                <a:cs typeface="Times New Roman" panose="02020603050405020304" pitchFamily="18" charset="0"/>
              </a:rPr>
              <a:t>have </a:t>
            </a:r>
            <a:r>
              <a:rPr lang="en-US" sz="2400" dirty="0" smtClean="0">
                <a:latin typeface="Times New Roman" panose="02020603050405020304" pitchFamily="18" charset="0"/>
                <a:cs typeface="Times New Roman" panose="02020603050405020304" pitchFamily="18" charset="0"/>
              </a:rPr>
              <a:t>failed to induce protective antibodies , protective cytotoxic T </a:t>
            </a:r>
            <a:r>
              <a:rPr lang="en-US" sz="2400" dirty="0">
                <a:latin typeface="Times New Roman" panose="02020603050405020304" pitchFamily="18" charset="0"/>
                <a:cs typeface="Times New Roman" panose="02020603050405020304" pitchFamily="18" charset="0"/>
              </a:rPr>
              <a:t>cells or </a:t>
            </a:r>
            <a:r>
              <a:rPr lang="en-US" sz="2400" dirty="0" smtClean="0">
                <a:latin typeface="Times New Roman" panose="02020603050405020304" pitchFamily="18" charset="0"/>
                <a:cs typeface="Times New Roman" panose="02020603050405020304" pitchFamily="18" charset="0"/>
              </a:rPr>
              <a:t>mucosal immunity</a:t>
            </a: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because HIV mutates rapidly, is not expressed in all cells that are infected, and is not completely cleared by the host immune response after primary infection. </a:t>
            </a:r>
          </a:p>
          <a:p>
            <a:pPr marL="285750" indent="-28575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09052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68192" y="785611"/>
            <a:ext cx="10058400" cy="6863417"/>
          </a:xfrm>
          <a:prstGeom prst="rect">
            <a:avLst/>
          </a:prstGeom>
          <a:noFill/>
        </p:spPr>
        <p:txBody>
          <a:bodyPr wrap="square" rtlCol="0">
            <a:spAutoFit/>
          </a:bodyPr>
          <a:lstStyle/>
          <a:p>
            <a:r>
              <a:rPr lang="en-US" sz="2800" b="1" dirty="0" smtClean="0">
                <a:latin typeface="Times New Roman" panose="02020603050405020304" pitchFamily="18" charset="0"/>
                <a:cs typeface="Times New Roman" panose="02020603050405020304" pitchFamily="18" charset="0"/>
              </a:rPr>
              <a:t>Prevention</a:t>
            </a:r>
          </a:p>
          <a:p>
            <a:endParaRPr lang="en-US" sz="2800" b="1"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Pre exposure prophylaxis </a:t>
            </a:r>
            <a:r>
              <a:rPr lang="en-US" sz="2400" dirty="0" err="1" smtClean="0">
                <a:latin typeface="Times New Roman" panose="02020603050405020304" pitchFamily="18" charset="0"/>
                <a:cs typeface="Times New Roman" panose="02020603050405020304" pitchFamily="18" charset="0"/>
              </a:rPr>
              <a:t>PrEP</a:t>
            </a:r>
            <a:endParaRPr lang="en-US" sz="2400" dirty="0" smtClean="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Taking measures to avoid exposure to the virus </a:t>
            </a:r>
            <a:r>
              <a:rPr lang="en-US" sz="2400" dirty="0" err="1" smtClean="0">
                <a:latin typeface="Times New Roman" panose="02020603050405020304" pitchFamily="18" charset="0"/>
                <a:cs typeface="Times New Roman" panose="02020603050405020304" pitchFamily="18" charset="0"/>
              </a:rPr>
              <a:t>e.g</a:t>
            </a:r>
            <a:r>
              <a:rPr lang="en-US" sz="2400" dirty="0" smtClean="0">
                <a:latin typeface="Times New Roman" panose="02020603050405020304" pitchFamily="18" charset="0"/>
                <a:cs typeface="Times New Roman" panose="02020603050405020304" pitchFamily="18" charset="0"/>
              </a:rPr>
              <a:t> using condoms, not sharing needles, blood testing .</a:t>
            </a: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Post exposure prophylaxis PEP, such as that given after a needle stick injury employ </a:t>
            </a:r>
            <a:r>
              <a:rPr lang="en-US" sz="2400" i="1" dirty="0" smtClean="0">
                <a:latin typeface="Times New Roman" panose="02020603050405020304" pitchFamily="18" charset="0"/>
                <a:cs typeface="Times New Roman" panose="02020603050405020304" pitchFamily="18" charset="0"/>
              </a:rPr>
              <a:t>three drugs  regimens </a:t>
            </a:r>
            <a:r>
              <a:rPr lang="en-US" sz="2400" dirty="0" smtClean="0">
                <a:latin typeface="Times New Roman" panose="02020603050405020304" pitchFamily="18" charset="0"/>
                <a:cs typeface="Times New Roman" panose="02020603050405020304" pitchFamily="18" charset="0"/>
              </a:rPr>
              <a:t>given soon after exposure and continue for 28 days.</a:t>
            </a:r>
          </a:p>
          <a:p>
            <a:pPr marL="285750" indent="-28575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To reduce HIV infection in children</a:t>
            </a:r>
          </a:p>
          <a:p>
            <a:pPr marL="742950" lvl="1"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Antiretroviral therapy should be given to HIV infected mothers and neonates.</a:t>
            </a:r>
          </a:p>
          <a:p>
            <a:pPr marL="742950" lvl="1"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Cesarean section lower the risk of neonatal infection than vaginal delivery. </a:t>
            </a:r>
          </a:p>
          <a:p>
            <a:pPr marL="742950" lvl="1"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HIV infected mothers should not breast feed. </a:t>
            </a:r>
          </a:p>
          <a:p>
            <a:pPr marL="285750" indent="-28575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84689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52281" y="1519707"/>
            <a:ext cx="8989453" cy="3170099"/>
          </a:xfrm>
          <a:prstGeom prst="rect">
            <a:avLst/>
          </a:prstGeom>
        </p:spPr>
        <p:txBody>
          <a:bodyPr wrap="square">
            <a:spAutoFit/>
          </a:bodyPr>
          <a:lstStyle/>
          <a:p>
            <a:endParaRPr lang="en-US" sz="3200" b="1"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Human immunodeficiency virus (HIV) is the cause of acquired immunodeficiency syndrome (AIDS</a:t>
            </a:r>
            <a:r>
              <a:rPr lang="en-US" sz="2400" dirty="0" smtClean="0">
                <a:latin typeface="Times New Roman" panose="02020603050405020304" pitchFamily="18" charset="0"/>
                <a:cs typeface="Times New Roman" panose="02020603050405020304" pitchFamily="18" charset="0"/>
              </a:rPr>
              <a:t>) which defined as:</a:t>
            </a:r>
            <a:endParaRPr lang="en-US"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HIV infection in an individual with a CD4+ cell count of &lt;200 cells per cubic mm of blood.</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51173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81733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060620" y="1378038"/>
            <a:ext cx="8049295" cy="4278094"/>
          </a:xfrm>
          <a:prstGeom prst="rect">
            <a:avLst/>
          </a:prstGeom>
          <a:noFill/>
        </p:spPr>
        <p:txBody>
          <a:bodyPr wrap="square" rtlCol="0">
            <a:spAutoFit/>
          </a:bodyPr>
          <a:lstStyle/>
          <a:p>
            <a:r>
              <a:rPr lang="en-US" sz="3200" b="1" dirty="0">
                <a:latin typeface="Times New Roman" panose="02020603050405020304" pitchFamily="18" charset="0"/>
                <a:cs typeface="Times New Roman" panose="02020603050405020304" pitchFamily="18" charset="0"/>
              </a:rPr>
              <a:t>Classification</a:t>
            </a:r>
          </a:p>
          <a:p>
            <a:pPr marL="285750" indent="-285750">
              <a:buFont typeface="Arial" panose="020B0604020202020204" pitchFamily="34" charset="0"/>
              <a:buChar char="•"/>
            </a:pPr>
            <a:r>
              <a:rPr lang="en-US" sz="2400" dirty="0" err="1">
                <a:latin typeface="Times New Roman" panose="02020603050405020304" pitchFamily="18" charset="0"/>
                <a:cs typeface="Times New Roman" panose="02020603050405020304" pitchFamily="18" charset="0"/>
              </a:rPr>
              <a:t>Retroviridae</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family</a:t>
            </a:r>
          </a:p>
          <a:p>
            <a:pPr marL="742950" lvl="1"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Lentivirus </a:t>
            </a:r>
            <a:r>
              <a:rPr lang="en-US" sz="2400" dirty="0" smtClean="0">
                <a:latin typeface="Times New Roman" panose="02020603050405020304" pitchFamily="18" charset="0"/>
                <a:cs typeface="Times New Roman" panose="02020603050405020304" pitchFamily="18" charset="0"/>
              </a:rPr>
              <a:t>subgroup</a:t>
            </a:r>
          </a:p>
          <a:p>
            <a:pPr marL="1200150" lvl="2"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Human immunodeficiency virus (HIV) </a:t>
            </a:r>
            <a:r>
              <a:rPr lang="en-US" sz="2400" dirty="0" smtClean="0">
                <a:latin typeface="Times New Roman" panose="02020603050405020304" pitchFamily="18" charset="0"/>
                <a:cs typeface="Times New Roman" panose="02020603050405020304" pitchFamily="18" charset="0"/>
              </a:rPr>
              <a:t>types.</a:t>
            </a:r>
          </a:p>
          <a:p>
            <a:pPr marL="1657350" lvl="3"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HIV1</a:t>
            </a:r>
          </a:p>
          <a:p>
            <a:pPr marL="1657350" lvl="3"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HIV2</a:t>
            </a:r>
          </a:p>
          <a:p>
            <a:pPr marL="1657350" lvl="3" indent="-285750">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HIV2 causes </a:t>
            </a:r>
            <a:r>
              <a:rPr lang="en-US" sz="2400" dirty="0" smtClean="0">
                <a:latin typeface="Times New Roman" panose="02020603050405020304" pitchFamily="18" charset="0"/>
                <a:cs typeface="Times New Roman" panose="02020603050405020304" pitchFamily="18" charset="0"/>
              </a:rPr>
              <a:t>milder, </a:t>
            </a:r>
            <a:r>
              <a:rPr lang="en-US" sz="2400" dirty="0">
                <a:latin typeface="Times New Roman" panose="02020603050405020304" pitchFamily="18" charset="0"/>
                <a:cs typeface="Times New Roman" panose="02020603050405020304" pitchFamily="18" charset="0"/>
              </a:rPr>
              <a:t>slower to progress and poorly transmitted </a:t>
            </a:r>
            <a:r>
              <a:rPr lang="en-US" sz="2400" dirty="0" smtClean="0">
                <a:latin typeface="Times New Roman" panose="02020603050405020304" pitchFamily="18" charset="0"/>
                <a:cs typeface="Times New Roman" panose="02020603050405020304" pitchFamily="18" charset="0"/>
              </a:rPr>
              <a:t>vertically. </a:t>
            </a:r>
            <a:r>
              <a:rPr lang="en-US" sz="2400" dirty="0">
                <a:latin typeface="Times New Roman" panose="02020603050405020304" pitchFamily="18" charset="0"/>
                <a:cs typeface="Times New Roman" panose="02020603050405020304" pitchFamily="18" charset="0"/>
              </a:rPr>
              <a:t>HIV1 causes most of the disease world wide </a:t>
            </a:r>
            <a:r>
              <a:rPr lang="en-US" sz="2400" dirty="0" smtClean="0">
                <a:latin typeface="Times New Roman" panose="02020603050405020304" pitchFamily="18" charset="0"/>
                <a:cs typeface="Times New Roman" panose="02020603050405020304" pitchFamily="18" charset="0"/>
              </a:rPr>
              <a:t>(pandemic)</a:t>
            </a:r>
            <a:r>
              <a:rPr lang="en-US" sz="2400" dirty="0" smtClean="0"/>
              <a:t>.</a:t>
            </a:r>
            <a:endParaRPr lang="en-US" sz="2400" dirty="0"/>
          </a:p>
          <a:p>
            <a:pPr marL="285750" indent="-28575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80430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0156" y="1065180"/>
            <a:ext cx="9890976" cy="3539430"/>
          </a:xfrm>
          <a:prstGeom prst="rect">
            <a:avLst/>
          </a:prstGeom>
        </p:spPr>
        <p:txBody>
          <a:bodyPr wrap="square">
            <a:spAutoFit/>
          </a:bodyPr>
          <a:lstStyle/>
          <a:p>
            <a:r>
              <a:rPr lang="en-US" sz="3200" dirty="0">
                <a:latin typeface="Times New Roman" panose="02020603050405020304" pitchFamily="18" charset="0"/>
                <a:cs typeface="Times New Roman" panose="02020603050405020304" pitchFamily="18" charset="0"/>
              </a:rPr>
              <a:t>Structure </a:t>
            </a:r>
            <a:r>
              <a:rPr lang="en-US" sz="3200" dirty="0" smtClean="0">
                <a:latin typeface="Times New Roman" panose="02020603050405020304" pitchFamily="18" charset="0"/>
                <a:cs typeface="Times New Roman" panose="02020603050405020304" pitchFamily="18" charset="0"/>
              </a:rPr>
              <a:t>of HIV</a:t>
            </a:r>
            <a:endParaRPr lang="en-US" sz="24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a:t>
            </a:r>
            <a:r>
              <a:rPr lang="en-US" sz="2400" dirty="0" smtClean="0">
                <a:latin typeface="Times New Roman" panose="02020603050405020304" pitchFamily="18" charset="0"/>
                <a:cs typeface="Times New Roman" panose="02020603050405020304" pitchFamily="18" charset="0"/>
              </a:rPr>
              <a:t>ylindrical nucleoid </a:t>
            </a:r>
          </a:p>
          <a:p>
            <a:pPr marL="742950" lvl="1"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a:t>
            </a:r>
            <a:r>
              <a:rPr lang="en-US" sz="2400" dirty="0" smtClean="0">
                <a:latin typeface="Times New Roman" panose="02020603050405020304" pitchFamily="18" charset="0"/>
                <a:cs typeface="Times New Roman" panose="02020603050405020304" pitchFamily="18" charset="0"/>
              </a:rPr>
              <a:t>apsid protein:  p24</a:t>
            </a:r>
            <a:endParaRPr lang="en-US" sz="2400"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two </a:t>
            </a:r>
            <a:r>
              <a:rPr lang="en-US" sz="2400" dirty="0">
                <a:latin typeface="Times New Roman" panose="02020603050405020304" pitchFamily="18" charset="0"/>
                <a:cs typeface="Times New Roman" panose="02020603050405020304" pitchFamily="18" charset="0"/>
              </a:rPr>
              <a:t>copies of single </a:t>
            </a:r>
            <a:r>
              <a:rPr lang="en-US" sz="2400" dirty="0" smtClean="0">
                <a:latin typeface="Times New Roman" panose="02020603050405020304" pitchFamily="18" charset="0"/>
                <a:cs typeface="Times New Roman" panose="02020603050405020304" pitchFamily="18" charset="0"/>
              </a:rPr>
              <a:t>stranded, </a:t>
            </a:r>
          </a:p>
          <a:p>
            <a:pPr lvl="1"/>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positive </a:t>
            </a:r>
            <a:r>
              <a:rPr lang="en-US" sz="2400" dirty="0">
                <a:latin typeface="Times New Roman" panose="02020603050405020304" pitchFamily="18" charset="0"/>
                <a:cs typeface="Times New Roman" panose="02020603050405020304" pitchFamily="18" charset="0"/>
              </a:rPr>
              <a:t>sense RNA </a:t>
            </a:r>
            <a:r>
              <a:rPr lang="en-US" sz="2400" dirty="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reverse transcriptase (RT), RNase </a:t>
            </a:r>
            <a:r>
              <a:rPr lang="en-US" sz="2400" dirty="0" smtClean="0">
                <a:latin typeface="Times New Roman" panose="02020603050405020304" pitchFamily="18" charset="0"/>
                <a:cs typeface="Times New Roman" panose="02020603050405020304" pitchFamily="18" charset="0"/>
              </a:rPr>
              <a:t>H</a:t>
            </a:r>
            <a:endParaRPr lang="en-US" sz="2400" dirty="0">
              <a:latin typeface="Times New Roman" panose="02020603050405020304" pitchFamily="18" charset="0"/>
              <a:cs typeface="Times New Roman" panose="02020603050405020304" pitchFamily="18" charset="0"/>
            </a:endParaRPr>
          </a:p>
          <a:p>
            <a:pPr lvl="1"/>
            <a:r>
              <a:rPr lang="en-US" sz="2400" dirty="0" smtClean="0">
                <a:latin typeface="Times New Roman" panose="02020603050405020304" pitchFamily="18" charset="0"/>
                <a:cs typeface="Times New Roman" panose="02020603050405020304" pitchFamily="18" charset="0"/>
              </a:rPr>
              <a:t>     integrase </a:t>
            </a:r>
            <a:r>
              <a:rPr lang="en-US" sz="2400" dirty="0">
                <a:latin typeface="Times New Roman" panose="02020603050405020304" pitchFamily="18" charset="0"/>
                <a:cs typeface="Times New Roman" panose="02020603050405020304" pitchFamily="18" charset="0"/>
              </a:rPr>
              <a:t>and </a:t>
            </a:r>
            <a:r>
              <a:rPr lang="en-US" sz="2400" dirty="0" smtClean="0">
                <a:latin typeface="Times New Roman" panose="02020603050405020304" pitchFamily="18" charset="0"/>
                <a:cs typeface="Times New Roman" panose="02020603050405020304" pitchFamily="18" charset="0"/>
              </a:rPr>
              <a:t>protease.</a:t>
            </a:r>
            <a:endParaRPr lang="en-US" sz="24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A protein matrix underlying the </a:t>
            </a:r>
            <a:r>
              <a:rPr lang="en-US" sz="2400" dirty="0" smtClean="0">
                <a:latin typeface="Times New Roman" panose="02020603050405020304" pitchFamily="18" charset="0"/>
                <a:cs typeface="Times New Roman" panose="02020603050405020304" pitchFamily="18" charset="0"/>
              </a:rPr>
              <a:t>envelope</a:t>
            </a:r>
          </a:p>
          <a:p>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formed by p17</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rotWithShape="1">
          <a:blip r:embed="rId2"/>
          <a:srcRect l="21837" r="17294"/>
          <a:stretch/>
        </p:blipFill>
        <p:spPr>
          <a:xfrm>
            <a:off x="6541943" y="375234"/>
            <a:ext cx="4958890" cy="5330107"/>
          </a:xfrm>
          <a:prstGeom prst="rect">
            <a:avLst/>
          </a:prstGeom>
        </p:spPr>
      </p:pic>
    </p:spTree>
    <p:extLst>
      <p:ext uri="{BB962C8B-B14F-4D97-AF65-F5344CB8AC3E}">
        <p14:creationId xmlns:p14="http://schemas.microsoft.com/office/powerpoint/2010/main" val="36841577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9707" y="1081824"/>
            <a:ext cx="8937938" cy="1938992"/>
          </a:xfrm>
          <a:prstGeom prst="rect">
            <a:avLst/>
          </a:prstGeom>
        </p:spPr>
        <p:txBody>
          <a:bodyPr wrap="square">
            <a:spAutoFit/>
          </a:bodyPr>
          <a:lstStyle/>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envelope : glycoprotein spikes (gp160)</a:t>
            </a:r>
          </a:p>
          <a:p>
            <a:pPr marL="1257300" lvl="2"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gp120</a:t>
            </a:r>
            <a:r>
              <a:rPr lang="en-US" sz="2400" dirty="0">
                <a:latin typeface="Times New Roman" panose="02020603050405020304" pitchFamily="18" charset="0"/>
                <a:cs typeface="Times New Roman" panose="02020603050405020304" pitchFamily="18" charset="0"/>
              </a:rPr>
              <a:t>  external major glycoprotein : binds to CD4 and </a:t>
            </a:r>
            <a:r>
              <a:rPr lang="en-US" sz="2400" dirty="0" err="1">
                <a:latin typeface="Times New Roman" panose="02020603050405020304" pitchFamily="18" charset="0"/>
                <a:cs typeface="Times New Roman" panose="02020603050405020304" pitchFamily="18" charset="0"/>
              </a:rPr>
              <a:t>coreceptors</a:t>
            </a:r>
            <a:r>
              <a:rPr lang="en-US" sz="2400" dirty="0">
                <a:latin typeface="Times New Roman" panose="02020603050405020304" pitchFamily="18" charset="0"/>
                <a:cs typeface="Times New Roman" panose="02020603050405020304" pitchFamily="18" charset="0"/>
              </a:rPr>
              <a:t> (CCR5 and CXCR4)</a:t>
            </a:r>
          </a:p>
          <a:p>
            <a:pPr marL="1257300" lvl="2"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 gp41 </a:t>
            </a:r>
            <a:r>
              <a:rPr lang="en-US" sz="2400" dirty="0">
                <a:latin typeface="Times New Roman" panose="02020603050405020304" pitchFamily="18" charset="0"/>
                <a:cs typeface="Times New Roman" panose="02020603050405020304" pitchFamily="18" charset="0"/>
              </a:rPr>
              <a:t>a transmembrane segment mediate fusion between the cellular and viral membranes.</a:t>
            </a:r>
          </a:p>
        </p:txBody>
      </p:sp>
      <p:pic>
        <p:nvPicPr>
          <p:cNvPr id="3" name="Picture 2" descr="HIV-1 Virion"/>
          <p:cNvPicPr>
            <a:picLocks noChangeAspect="1" noChangeArrowheads="1"/>
          </p:cNvPicPr>
          <p:nvPr/>
        </p:nvPicPr>
        <p:blipFill rotWithShape="1">
          <a:blip r:embed="rId2">
            <a:extLst>
              <a:ext uri="{28A0092B-C50C-407E-A947-70E740481C1C}">
                <a14:useLocalDpi xmlns:a14="http://schemas.microsoft.com/office/drawing/2010/main" val="0"/>
              </a:ext>
            </a:extLst>
          </a:blip>
          <a:srcRect b="1728"/>
          <a:stretch/>
        </p:blipFill>
        <p:spPr bwMode="auto">
          <a:xfrm>
            <a:off x="3902298" y="3222332"/>
            <a:ext cx="4172756" cy="31398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91383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28033" y="708337"/>
            <a:ext cx="11372045" cy="4154984"/>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Genome</a:t>
            </a:r>
          </a:p>
          <a:p>
            <a:endParaRPr lang="en-US" sz="24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Three structural genes :</a:t>
            </a:r>
          </a:p>
          <a:p>
            <a:pPr marL="800100" lvl="1" indent="-342900">
              <a:buFont typeface="Arial" panose="020B0604020202020204" pitchFamily="34" charset="0"/>
              <a:buChar char="•"/>
            </a:pPr>
            <a:r>
              <a:rPr lang="en-US" sz="2400" b="1" dirty="0" smtClean="0">
                <a:latin typeface="Times New Roman" panose="02020603050405020304" pitchFamily="18" charset="0"/>
                <a:cs typeface="Times New Roman" panose="02020603050405020304" pitchFamily="18" charset="0"/>
              </a:rPr>
              <a:t>Gag  </a:t>
            </a:r>
            <a:r>
              <a:rPr lang="en-US" sz="2400" b="1"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Group Specific Antigen) : p24, p7, p17</a:t>
            </a:r>
          </a:p>
          <a:p>
            <a:pPr marL="800100" lvl="1"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Env</a:t>
            </a:r>
            <a:r>
              <a:rPr lang="en-US" sz="2400" b="1" dirty="0" smtClean="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Envelope) : </a:t>
            </a:r>
            <a:r>
              <a:rPr lang="en-US" sz="2400" dirty="0" err="1">
                <a:latin typeface="Times New Roman" panose="02020603050405020304" pitchFamily="18" charset="0"/>
                <a:cs typeface="Times New Roman" panose="02020603050405020304" pitchFamily="18" charset="0"/>
              </a:rPr>
              <a:t>gp</a:t>
            </a:r>
            <a:r>
              <a:rPr lang="en-US" sz="2400" dirty="0">
                <a:latin typeface="Times New Roman" panose="02020603050405020304" pitchFamily="18" charset="0"/>
                <a:cs typeface="Times New Roman" panose="02020603050405020304" pitchFamily="18" charset="0"/>
              </a:rPr>
              <a:t> 120, </a:t>
            </a:r>
            <a:r>
              <a:rPr lang="en-US" sz="2400" dirty="0" err="1">
                <a:latin typeface="Times New Roman" panose="02020603050405020304" pitchFamily="18" charset="0"/>
                <a:cs typeface="Times New Roman" panose="02020603050405020304" pitchFamily="18" charset="0"/>
              </a:rPr>
              <a:t>gp</a:t>
            </a:r>
            <a:r>
              <a:rPr lang="en-US" sz="2400" dirty="0">
                <a:latin typeface="Times New Roman" panose="02020603050405020304" pitchFamily="18" charset="0"/>
                <a:cs typeface="Times New Roman" panose="02020603050405020304" pitchFamily="18" charset="0"/>
              </a:rPr>
              <a:t> 41 </a:t>
            </a:r>
          </a:p>
          <a:p>
            <a:pPr marL="800100" lvl="1"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Pol </a:t>
            </a:r>
            <a:r>
              <a:rPr lang="en-US" sz="2400" b="1"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Polymerase) : Reverse transcriptase, integrase, protease.</a:t>
            </a:r>
          </a:p>
          <a:p>
            <a:endParaRPr lang="en-US" sz="24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Up to six Regulatory genes found in </a:t>
            </a:r>
            <a:r>
              <a:rPr lang="en-US" sz="2400" dirty="0" smtClean="0">
                <a:latin typeface="Times New Roman" panose="02020603050405020304" pitchFamily="18" charset="0"/>
                <a:cs typeface="Times New Roman" panose="02020603050405020304" pitchFamily="18" charset="0"/>
              </a:rPr>
              <a:t>HIV </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62228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36372" y="1545465"/>
            <a:ext cx="9285668" cy="5878532"/>
          </a:xfrm>
          <a:prstGeom prst="rect">
            <a:avLst/>
          </a:prstGeom>
          <a:noFill/>
        </p:spPr>
        <p:txBody>
          <a:bodyPr wrap="square" rtlCol="0">
            <a:spAutoFit/>
          </a:bodyPr>
          <a:lstStyle/>
          <a:p>
            <a:r>
              <a:rPr lang="en-US" sz="3200" b="1" dirty="0" smtClean="0">
                <a:latin typeface="Times New Roman" panose="02020603050405020304" pitchFamily="18" charset="0"/>
                <a:cs typeface="Times New Roman" panose="02020603050405020304" pitchFamily="18" charset="0"/>
              </a:rPr>
              <a:t>Receptors</a:t>
            </a: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 The virus is especially tropic to CD4+ T cells, but any cells expressing CD4 are susceptible to HIV infection ; like monocytes, macrophages, dendritic cells and microglia cells of the nervous system.</a:t>
            </a: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second </a:t>
            </a:r>
            <a:r>
              <a:rPr lang="en-US" sz="3200" dirty="0" err="1">
                <a:latin typeface="Times New Roman" panose="02020603050405020304" pitchFamily="18" charset="0"/>
                <a:cs typeface="Times New Roman" panose="02020603050405020304" pitchFamily="18" charset="0"/>
              </a:rPr>
              <a:t>coreceptor</a:t>
            </a:r>
            <a:r>
              <a:rPr lang="en-US" sz="2400" dirty="0">
                <a:latin typeface="Times New Roman" panose="02020603050405020304" pitchFamily="18" charset="0"/>
                <a:cs typeface="Times New Roman" panose="02020603050405020304" pitchFamily="18" charset="0"/>
              </a:rPr>
              <a:t> in addition to CD4 is necessary for HIV-1 to gain entry to cells, which is required for fusion of the virus with the cell membrane</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CCR5 is the predominant </a:t>
            </a:r>
            <a:r>
              <a:rPr lang="en-US" sz="2400" dirty="0" err="1">
                <a:latin typeface="Times New Roman" panose="02020603050405020304" pitchFamily="18" charset="0"/>
                <a:cs typeface="Times New Roman" panose="02020603050405020304" pitchFamily="18" charset="0"/>
              </a:rPr>
              <a:t>coreceptor</a:t>
            </a:r>
            <a:r>
              <a:rPr lang="en-US" sz="2400" dirty="0">
                <a:latin typeface="Times New Roman" panose="02020603050405020304" pitchFamily="18" charset="0"/>
                <a:cs typeface="Times New Roman" panose="02020603050405020304" pitchFamily="18" charset="0"/>
              </a:rPr>
              <a:t> for macrophage-tropic strains of HIV-1.</a:t>
            </a: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CXCR4, is the </a:t>
            </a:r>
            <a:r>
              <a:rPr lang="en-US" sz="2400" dirty="0" err="1">
                <a:latin typeface="Times New Roman" panose="02020603050405020304" pitchFamily="18" charset="0"/>
                <a:cs typeface="Times New Roman" panose="02020603050405020304" pitchFamily="18" charset="0"/>
              </a:rPr>
              <a:t>coreceptor</a:t>
            </a:r>
            <a:r>
              <a:rPr lang="en-US" sz="2400" dirty="0">
                <a:latin typeface="Times New Roman" panose="02020603050405020304" pitchFamily="18" charset="0"/>
                <a:cs typeface="Times New Roman" panose="02020603050405020304" pitchFamily="18" charset="0"/>
              </a:rPr>
              <a:t> for lymphocyte-tropic strains of HIV-1. </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936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intechopen.com/source/html/39813/media/image2_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1" y="925331"/>
            <a:ext cx="7644504" cy="48057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6744445"/>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Dividend</Template>
  <TotalTime>19487</TotalTime>
  <Words>1431</Words>
  <Application>Microsoft Office PowerPoint</Application>
  <PresentationFormat>Widescreen</PresentationFormat>
  <Paragraphs>207</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Gill Sans MT</vt:lpstr>
      <vt:lpstr>Times New Roman</vt:lpstr>
      <vt:lpstr>Wingdings 2</vt:lpstr>
      <vt:lpstr>Dividend</vt:lpstr>
      <vt:lpstr>Human Immunodeficiency  virus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Immunodeficiency  virus</dc:title>
  <dc:creator>user</dc:creator>
  <cp:lastModifiedBy>user</cp:lastModifiedBy>
  <cp:revision>123</cp:revision>
  <dcterms:created xsi:type="dcterms:W3CDTF">2017-03-08T20:30:25Z</dcterms:created>
  <dcterms:modified xsi:type="dcterms:W3CDTF">2018-02-26T20:09:01Z</dcterms:modified>
</cp:coreProperties>
</file>